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73"/>
  </p:handoutMasterIdLst>
  <p:sldIdLst>
    <p:sldId id="285" r:id="rId2"/>
    <p:sldId id="1175" r:id="rId3"/>
    <p:sldId id="1139" r:id="rId4"/>
    <p:sldId id="1138" r:id="rId5"/>
    <p:sldId id="1141" r:id="rId6"/>
    <p:sldId id="1142" r:id="rId7"/>
    <p:sldId id="1145" r:id="rId8"/>
    <p:sldId id="1225" r:id="rId9"/>
    <p:sldId id="1144" r:id="rId10"/>
    <p:sldId id="1226" r:id="rId11"/>
    <p:sldId id="1147" r:id="rId12"/>
    <p:sldId id="1149" r:id="rId13"/>
    <p:sldId id="1150" r:id="rId14"/>
    <p:sldId id="1151" r:id="rId15"/>
    <p:sldId id="1152" r:id="rId16"/>
    <p:sldId id="1227" r:id="rId17"/>
    <p:sldId id="1154" r:id="rId18"/>
    <p:sldId id="1161" r:id="rId19"/>
    <p:sldId id="1155" r:id="rId20"/>
    <p:sldId id="1158" r:id="rId21"/>
    <p:sldId id="1162" r:id="rId22"/>
    <p:sldId id="1163" r:id="rId23"/>
    <p:sldId id="1183" r:id="rId24"/>
    <p:sldId id="1228" r:id="rId25"/>
    <p:sldId id="1229" r:id="rId26"/>
    <p:sldId id="1137" r:id="rId27"/>
    <p:sldId id="1180" r:id="rId28"/>
    <p:sldId id="1182" r:id="rId29"/>
    <p:sldId id="1159" r:id="rId30"/>
    <p:sldId id="1184" r:id="rId31"/>
    <p:sldId id="1185" r:id="rId32"/>
    <p:sldId id="1220" r:id="rId33"/>
    <p:sldId id="1222" r:id="rId34"/>
    <p:sldId id="1221" r:id="rId35"/>
    <p:sldId id="1223" r:id="rId36"/>
    <p:sldId id="1186" r:id="rId37"/>
    <p:sldId id="1187" r:id="rId38"/>
    <p:sldId id="1188" r:id="rId39"/>
    <p:sldId id="1190" r:id="rId40"/>
    <p:sldId id="1191" r:id="rId41"/>
    <p:sldId id="1189" r:id="rId42"/>
    <p:sldId id="1192" r:id="rId43"/>
    <p:sldId id="1230" r:id="rId44"/>
    <p:sldId id="1193" r:id="rId45"/>
    <p:sldId id="1194" r:id="rId46"/>
    <p:sldId id="1195" r:id="rId47"/>
    <p:sldId id="1196" r:id="rId48"/>
    <p:sldId id="1197" r:id="rId49"/>
    <p:sldId id="1198" r:id="rId50"/>
    <p:sldId id="1199" r:id="rId51"/>
    <p:sldId id="1200" r:id="rId52"/>
    <p:sldId id="1201" r:id="rId53"/>
    <p:sldId id="1205" r:id="rId54"/>
    <p:sldId id="1202" r:id="rId55"/>
    <p:sldId id="1204" r:id="rId56"/>
    <p:sldId id="1206" r:id="rId57"/>
    <p:sldId id="1207" r:id="rId58"/>
    <p:sldId id="1208" r:id="rId59"/>
    <p:sldId id="1209" r:id="rId60"/>
    <p:sldId id="1210" r:id="rId61"/>
    <p:sldId id="1211" r:id="rId62"/>
    <p:sldId id="1212" r:id="rId63"/>
    <p:sldId id="1213" r:id="rId64"/>
    <p:sldId id="1214" r:id="rId65"/>
    <p:sldId id="1215" r:id="rId66"/>
    <p:sldId id="1217" r:id="rId67"/>
    <p:sldId id="1218" r:id="rId68"/>
    <p:sldId id="1219" r:id="rId69"/>
    <p:sldId id="1133" r:id="rId70"/>
    <p:sldId id="1224" r:id="rId71"/>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39"/>
            <p14:sldId id="1138"/>
            <p14:sldId id="1141"/>
            <p14:sldId id="1142"/>
            <p14:sldId id="1145"/>
            <p14:sldId id="1225"/>
            <p14:sldId id="1144"/>
            <p14:sldId id="1226"/>
            <p14:sldId id="1147"/>
            <p14:sldId id="1149"/>
            <p14:sldId id="1150"/>
            <p14:sldId id="1151"/>
            <p14:sldId id="1152"/>
            <p14:sldId id="1227"/>
            <p14:sldId id="1154"/>
            <p14:sldId id="1161"/>
            <p14:sldId id="1155"/>
            <p14:sldId id="1158"/>
            <p14:sldId id="1162"/>
            <p14:sldId id="1163"/>
            <p14:sldId id="1183"/>
            <p14:sldId id="1228"/>
            <p14:sldId id="1229"/>
            <p14:sldId id="1137"/>
            <p14:sldId id="1180"/>
            <p14:sldId id="1182"/>
            <p14:sldId id="1159"/>
            <p14:sldId id="1184"/>
            <p14:sldId id="1185"/>
            <p14:sldId id="1220"/>
            <p14:sldId id="1222"/>
            <p14:sldId id="1221"/>
            <p14:sldId id="1223"/>
            <p14:sldId id="1186"/>
            <p14:sldId id="1187"/>
            <p14:sldId id="1188"/>
            <p14:sldId id="1190"/>
            <p14:sldId id="1191"/>
            <p14:sldId id="1189"/>
            <p14:sldId id="1192"/>
            <p14:sldId id="1230"/>
            <p14:sldId id="1193"/>
            <p14:sldId id="1194"/>
            <p14:sldId id="1195"/>
            <p14:sldId id="1196"/>
            <p14:sldId id="1197"/>
            <p14:sldId id="1198"/>
            <p14:sldId id="1199"/>
            <p14:sldId id="1200"/>
            <p14:sldId id="1201"/>
            <p14:sldId id="1205"/>
            <p14:sldId id="1202"/>
            <p14:sldId id="1204"/>
            <p14:sldId id="1206"/>
            <p14:sldId id="1207"/>
            <p14:sldId id="1208"/>
            <p14:sldId id="1209"/>
            <p14:sldId id="1210"/>
            <p14:sldId id="1211"/>
            <p14:sldId id="1212"/>
            <p14:sldId id="1213"/>
            <p14:sldId id="1214"/>
            <p14:sldId id="1215"/>
            <p14:sldId id="1217"/>
            <p14:sldId id="1218"/>
            <p14:sldId id="1219"/>
            <p14:sldId id="1133"/>
            <p14:sldId id="12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9" autoAdjust="0"/>
    <p:restoredTop sz="84688" autoAdjust="0"/>
  </p:normalViewPr>
  <p:slideViewPr>
    <p:cSldViewPr snapToGrid="0">
      <p:cViewPr varScale="1">
        <p:scale>
          <a:sx n="54" d="100"/>
          <a:sy n="54" d="100"/>
        </p:scale>
        <p:origin x="64" y="960"/>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5B03E5B4-C923-48B6-ABAB-3824A122AF80}"/>
    <pc:docChg chg="custSel modSld sldOrd">
      <pc:chgData name="" userId="c1788c58c4719094" providerId="LiveId" clId="{5B03E5B4-C923-48B6-ABAB-3824A122AF80}" dt="2023-10-11T01:05:59.105" v="5"/>
      <pc:docMkLst>
        <pc:docMk/>
      </pc:docMkLst>
      <pc:sldChg chg="delSp modSp">
        <pc:chgData name="" userId="c1788c58c4719094" providerId="LiveId" clId="{5B03E5B4-C923-48B6-ABAB-3824A122AF80}" dt="2023-09-11T01:33:46.667" v="4" actId="20577"/>
        <pc:sldMkLst>
          <pc:docMk/>
          <pc:sldMk cId="0" sldId="285"/>
        </pc:sldMkLst>
        <pc:spChg chg="del">
          <ac:chgData name="" userId="c1788c58c4719094" providerId="LiveId" clId="{5B03E5B4-C923-48B6-ABAB-3824A122AF80}" dt="2023-09-11T01:33:43.597" v="0" actId="478"/>
          <ac:spMkLst>
            <pc:docMk/>
            <pc:sldMk cId="0" sldId="285"/>
            <ac:spMk id="3" creationId="{EF54AEDA-94CE-714F-A040-E7B4CC7FB1E9}"/>
          </ac:spMkLst>
        </pc:spChg>
        <pc:spChg chg="mod">
          <ac:chgData name="" userId="c1788c58c4719094" providerId="LiveId" clId="{5B03E5B4-C923-48B6-ABAB-3824A122AF80}" dt="2023-09-11T01:33:46.667" v="4" actId="20577"/>
          <ac:spMkLst>
            <pc:docMk/>
            <pc:sldMk cId="0" sldId="285"/>
            <ac:spMk id="4" creationId="{00000000-0000-0000-0000-000000000000}"/>
          </ac:spMkLst>
        </pc:spChg>
      </pc:sldChg>
      <pc:sldChg chg="ord">
        <pc:chgData name="" userId="c1788c58c4719094" providerId="LiveId" clId="{5B03E5B4-C923-48B6-ABAB-3824A122AF80}" dt="2023-10-11T01:05:59.105" v="5"/>
        <pc:sldMkLst>
          <pc:docMk/>
          <pc:sldMk cId="224133917" sldId="11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2023-11-22</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在早期的的计算机中，程序被全都装入内存中，这就是静态装入。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很多情况下程序所需要的内存空间大于物理内存大小，当内存不够时，根本的解决办法就是添加内存设备。但是相对于磁盘来说，内存价格较为昂贵，所以人们想尽各种办法，希望能够在不添加内存的情况下运行更多的应用程序，尽可能高效的利用内存。通过研究发现，程序的运行具有空间和时间上的局部性，所以我们可以将程序当前最常用的部分驻留在内存中，而将一些不太常用的数据存放在磁盘里面，这就是动态装入的基本原理。</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16</a:t>
            </a:fld>
            <a:endParaRPr lang="zh-CN" altLang="en-US"/>
          </a:p>
        </p:txBody>
      </p:sp>
    </p:spTree>
    <p:extLst>
      <p:ext uri="{BB962C8B-B14F-4D97-AF65-F5344CB8AC3E}">
        <p14:creationId xmlns:p14="http://schemas.microsoft.com/office/powerpoint/2010/main" val="177919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页映射是虚拟存储机制的一部分，它随着虚拟存储的发明而诞生。每个程序被运行起来以后，它将拥有自己独立的虚拟地址空间。这个虚拟地址空间大小是由</a:t>
            </a:r>
            <a:r>
              <a:rPr lang="en-US" altLang="zh-CN" dirty="0"/>
              <a:t>CPU</a:t>
            </a:r>
            <a:r>
              <a:rPr lang="zh-CN" altLang="en-US" dirty="0"/>
              <a:t>的位数决定的，如</a:t>
            </a:r>
            <a:r>
              <a:rPr lang="en-US" altLang="zh-CN" dirty="0"/>
              <a:t>64</a:t>
            </a:r>
            <a:r>
              <a:rPr lang="zh-CN" altLang="en-US" dirty="0"/>
              <a:t>位硬件平台</a:t>
            </a:r>
            <a:r>
              <a:rPr lang="zh-CN" altLang="en-US" sz="1200" dirty="0"/>
              <a:t>虚拟地址空间大小理论可达到</a:t>
            </a:r>
            <a:r>
              <a:rPr lang="en-US" altLang="zh-CN" sz="1200" dirty="0"/>
              <a:t>17179869784GB</a:t>
            </a:r>
            <a:r>
              <a:rPr lang="zh-CN" altLang="en-US" sz="1200" dirty="0"/>
              <a:t>。页映射是将内存和所有磁盘中的数据和指令按页为单位划分成若干个页，之后所有的装载和操作的单位就是页。页映射机制以页为单位，当内存中需要某个程序模块时就将其对应的页调入内存，若内存已满则调出当前空闲或无用的页，这个过程由操作系统处理</a:t>
            </a:r>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17</a:t>
            </a:fld>
            <a:endParaRPr lang="zh-CN" altLang="en-US"/>
          </a:p>
        </p:txBody>
      </p:sp>
    </p:spTree>
    <p:extLst>
      <p:ext uri="{BB962C8B-B14F-4D97-AF65-F5344CB8AC3E}">
        <p14:creationId xmlns:p14="http://schemas.microsoft.com/office/powerpoint/2010/main" val="258356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虚拟存储器</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是指具有请求</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调入功能和置换功能，</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能从逻辑上对内存容量加以扩充的一种存储技术，它</a:t>
            </a:r>
            <a:r>
              <a:rPr lang="zh-CN" altLang="zh-CN" sz="180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是建立在主存与辅存物理结构基础之上，由附加硬件装置以及操作系统存储管理软件组成的存储体系</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，其运行速度接近于内存速度而每位的成本却接近于外存。</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对于虚拟内存，虚拟的实现建立在离散分配存储管理基础上。在指令执行时，处理器产生一个</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虚拟地址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，也称</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逻辑地址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或者虚地址，简写为</a:t>
            </a:r>
            <a:r>
              <a:rPr lang="en-US"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(Virtual Address</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），这个地址被硬件和软件的组合即存储器管理部件（</a:t>
            </a:r>
            <a:r>
              <a:rPr lang="en-US"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MMU</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），转换为一个</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物理地址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，也称主存地址，或实地址，简写为</a:t>
            </a:r>
            <a:r>
              <a:rPr lang="en-US"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Physical Address)</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，以此物理地址用来访问主存内容。</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这种方式带来了三个优点：</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kern="100" dirty="0">
                <a:solidFill>
                  <a:srgbClr val="000000"/>
                </a:solidFill>
                <a:effectLst/>
                <a:latin typeface="宋体" panose="02010600030101010101" pitchFamily="2" charset="-122"/>
                <a:ea typeface="宋体" panose="02010600030101010101" pitchFamily="2" charset="-122"/>
                <a:cs typeface="Calibri" panose="020F0502020204030204" pitchFamily="34" charset="0"/>
              </a:rPr>
              <a:t>(1)</a:t>
            </a:r>
            <a:r>
              <a:rPr lang="en-US" altLang="zh-CN" sz="1800" kern="1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 </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便于管理</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。每个进程具有一致的虚拟空间，从而可以简化存储管理；</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kern="100" dirty="0">
                <a:solidFill>
                  <a:srgbClr val="000000"/>
                </a:solidFill>
                <a:effectLst/>
                <a:latin typeface="宋体" panose="02010600030101010101" pitchFamily="2" charset="-122"/>
                <a:ea typeface="宋体" panose="02010600030101010101" pitchFamily="2" charset="-122"/>
                <a:cs typeface="Calibri" panose="020F0502020204030204" pitchFamily="34" charset="0"/>
              </a:rPr>
              <a:t>(2)</a:t>
            </a:r>
            <a:r>
              <a:rPr lang="en-US" altLang="zh-CN" sz="1800" kern="1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 </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节约物理内存。</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把主存看成是磁盘存储器的一个缓存，在主存中仅保存当前活动的程序段和数据区，并根据需要在磁盘和主存之间进行信息交换，通过这种方式，使有限的主存空间得到了有效利用。此外，在运行大型程序时，操作系统无需将该程序的所有内存都一一分配好，而是在需要特定页时再通过存储管理的相关异常处理来进行分配，这种方法不仅节约了物理内存，还能提高程序初次加载的速度；</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kern="100" dirty="0">
                <a:solidFill>
                  <a:srgbClr val="000000"/>
                </a:solidFill>
                <a:effectLst/>
                <a:latin typeface="宋体" panose="02010600030101010101" pitchFamily="2" charset="-122"/>
                <a:ea typeface="宋体" panose="02010600030101010101" pitchFamily="2" charset="-122"/>
                <a:cs typeface="Calibri" panose="020F0502020204030204" pitchFamily="34" charset="0"/>
              </a:rPr>
              <a:t>(3)</a:t>
            </a:r>
            <a:r>
              <a:rPr lang="en-US" altLang="zh-CN" sz="1800" kern="1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 </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隐藏和保护。</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态程序只能访问用户区的数据，其他区域只能由核心态程序访问。每个进程的虚拟地址空间都是私有的，各程序仿佛在独立使用内存空间，相互之间不会影响。因此可以保护各自进程不被其他进程破坏。此外，分页的存储管理方法对每个页都有单独的写保护，核心态的操作系统可以防止用户程序随意修改自己的代码段。</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虚拟地址，顾名思义并不真实存在于计算机内存中，它是物理地址的映射。虚拟存储机制为程序提供了一个极大的虚拟地址空间（逻辑地址空间），它是主存和磁盘存储器的抽象。</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18</a:t>
            </a:fld>
            <a:endParaRPr lang="zh-CN" altLang="en-US"/>
          </a:p>
        </p:txBody>
      </p:sp>
    </p:spTree>
    <p:extLst>
      <p:ext uri="{BB962C8B-B14F-4D97-AF65-F5344CB8AC3E}">
        <p14:creationId xmlns:p14="http://schemas.microsoft.com/office/powerpoint/2010/main" val="411850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20</a:t>
            </a:fld>
            <a:endParaRPr lang="zh-CN" altLang="en-US"/>
          </a:p>
        </p:txBody>
      </p:sp>
    </p:spTree>
    <p:extLst>
      <p:ext uri="{BB962C8B-B14F-4D97-AF65-F5344CB8AC3E}">
        <p14:creationId xmlns:p14="http://schemas.microsoft.com/office/powerpoint/2010/main" val="84796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上面的步骤执行完之后，可执行文件的真正指令和数据都没有被装入内存中。操作系统只是通过可执行文件头部的信息建立起可执行文件和进程虚拟内存之间的映射关系而已。当</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开始打算执行这个地址的指令时，发现是个空页面，于是它就认为这是一个页错误（</a:t>
            </a:r>
            <a:r>
              <a:rPr lang="en-US" altLang="zh-CN" sz="1800" kern="100" dirty="0">
                <a:effectLst/>
                <a:latin typeface="Times New Roman" panose="02020603050405020304" pitchFamily="18" charset="0"/>
                <a:ea typeface="宋体" panose="02010600030101010101" pitchFamily="2" charset="-122"/>
              </a:rPr>
              <a:t>Page Fault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将控制权交给操作系统，操作系统有专门的页错误处理例程来处理这种情况。操作系统将查询这个数据结构，然后找到空页面所在的</a:t>
            </a:r>
            <a:r>
              <a:rPr lang="en-US" altLang="zh-CN" sz="1800" kern="100" dirty="0">
                <a:effectLst/>
                <a:latin typeface="Times New Roman" panose="02020603050405020304" pitchFamily="18" charset="0"/>
                <a:ea typeface="宋体" panose="02010600030101010101" pitchFamily="2" charset="-122"/>
              </a:rPr>
              <a:t>VMA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计算出相应的页面在可执行文件中的偏移，然后在物理内存中分配一个物理页面，将进程中该虚拟页与分配的物理页之间建立映射关系，然后把控制权再还给进程，进程从刚才页错误的位置重新开始执行。随着进程的执行，页错误也会不断地产生，操作系统也会为进程分配相应的物理页面来满足进程执行的需求。</a:t>
            </a:r>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21</a:t>
            </a:fld>
            <a:endParaRPr lang="zh-CN" altLang="en-US"/>
          </a:p>
        </p:txBody>
      </p:sp>
    </p:spTree>
    <p:extLst>
      <p:ext uri="{BB962C8B-B14F-4D97-AF65-F5344CB8AC3E}">
        <p14:creationId xmlns:p14="http://schemas.microsoft.com/office/powerpoint/2010/main" val="383023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52470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85324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59923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46902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73756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由高级编程语言编写的源文件不能直接执行，需要经过一系列处理转化成计算机可以理解的机器语言，进而在计算机中运行。</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4</a:t>
            </a:fld>
            <a:endParaRPr lang="zh-CN" altLang="en-US"/>
          </a:p>
        </p:txBody>
      </p:sp>
    </p:spTree>
    <p:extLst>
      <p:ext uri="{BB962C8B-B14F-4D97-AF65-F5344CB8AC3E}">
        <p14:creationId xmlns:p14="http://schemas.microsoft.com/office/powerpoint/2010/main" val="421743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284523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取指令（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Instruction Fetch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）阶段是将一条指令从主存中取到指令寄存器的过程。程序计数器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中的数值，用来指示取出指令在主存中的位置。当一条指令被取出后，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(PC) + “1” = 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形成下条指令地址，这里的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指的是一条指令的字节数；</a:t>
            </a:r>
          </a:p>
          <a:p>
            <a:pPr marL="266700" indent="1270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指令译码阶段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取出指令后，计算机立即进入指令译码（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Instruction Decode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）阶段。在指令译码阶段，指令译码器按照预定的指令格式，对取回的指令进行拆分和解释，识别区分出不同的指令类别以及各种获取操作数的方法；</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3)</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执行指令阶段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在取指令和指令译码阶段之后，接着进入执行指令（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Execute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）阶段。此阶段的任务是完成指令所规定的各种操作，具体实现指令的功能。为此，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的不同部分被连接起来，协同执行所需的操作；</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例如，如果要求完成一个加法运算，算术逻辑单元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ALU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将与一组输入和一组输出连通，输入端提供需要相加的数值，输出端将含有最后的运算结果。</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访存阶段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根据指令需要，有可能要访问主存，读取操作数，这样就进入了访存（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Memory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）阶段。此阶段的任务是：根据指令地址码，得到操作数在主存中的地址，并从主存中读取该操作数用于运算；</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5)</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结果写回阶段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作为最后一个阶段，结果写回（</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Writeback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）阶段把执行指令阶段的运行结果数据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到某种存储部件：结果数据经常被写到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的内部寄存器中，以便被后续的指令快速地存取；在有些情况下，结果数据也可被写入主存。许多指令还会改变程序状态字寄存器中标志位的状态，这些标志位标识着不同的操作结果，可被用来影响程序的动作。</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在指令执行完毕、结果数据写回之后，若无意外事件（如结果溢出等）发生，计算机将接着从程序计数器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中取得下一条指令地址，开始新一轮的循环，下一个指令周期将顺序取出下一条指令。许多新型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可以同时取出、译码和执行多条指令，具有并行处理的特性。</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29</a:t>
            </a:fld>
            <a:endParaRPr lang="zh-CN" altLang="en-US"/>
          </a:p>
        </p:txBody>
      </p:sp>
    </p:spTree>
    <p:extLst>
      <p:ext uri="{BB962C8B-B14F-4D97-AF65-F5344CB8AC3E}">
        <p14:creationId xmlns:p14="http://schemas.microsoft.com/office/powerpoint/2010/main" val="569674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403795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2627552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378895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356563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173373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1399178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extLst>
      <p:ext uri="{BB962C8B-B14F-4D97-AF65-F5344CB8AC3E}">
        <p14:creationId xmlns:p14="http://schemas.microsoft.com/office/powerpoint/2010/main" val="2393371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167384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汇编器的作用在于将汇编语言程序翻译成二进制机器指令和二进制数据文件。汇编器读入一个汇编语言源文件并产生多个目标文件。由于最终运行的可执行目标文件由多个不同模块的目标文件组合产生，因此在汇编阶段不可能为每条指令确定运行的最终地址，所以单个目标文件都包含了机器指令和用于将多个目标文件合并为程序的记录（重定位）信息。这就是汇编生成的目标文件也被称为可重定位目标文件的原因。</a:t>
            </a:r>
            <a:r>
              <a:rPr lang="en-US" altLang="zh-CN" sz="1800" kern="100" dirty="0">
                <a:effectLst/>
                <a:latin typeface="Times New Roman" panose="02020603050405020304" pitchFamily="18" charset="0"/>
                <a:ea typeface="宋体" panose="02010600030101010101" pitchFamily="2" charset="-122"/>
              </a:rPr>
              <a:t>Linux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系统中的目标文件格式叫做</a:t>
            </a:r>
            <a:r>
              <a:rPr lang="en-US" altLang="zh-CN" sz="1800" kern="100" dirty="0">
                <a:effectLst/>
                <a:latin typeface="Times New Roman" panose="02020603050405020304" pitchFamily="18" charset="0"/>
                <a:ea typeface="宋体" panose="02010600030101010101" pitchFamily="2" charset="-122"/>
              </a:rPr>
              <a:t>ELF(Executable Linkable Format)</a:t>
            </a:r>
            <a:r>
              <a:rPr lang="zh-CN" altLang="en-US" sz="1800" kern="100" dirty="0">
                <a:effectLst/>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7</a:t>
            </a:fld>
            <a:endParaRPr lang="zh-CN" altLang="en-US"/>
          </a:p>
        </p:txBody>
      </p:sp>
    </p:spTree>
    <p:extLst>
      <p:ext uri="{BB962C8B-B14F-4D97-AF65-F5344CB8AC3E}">
        <p14:creationId xmlns:p14="http://schemas.microsoft.com/office/powerpoint/2010/main" val="1147638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760275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2516410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1927415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3320366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11718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43</a:t>
            </a:fld>
            <a:endParaRPr lang="zh-CN" altLang="en-US"/>
          </a:p>
        </p:txBody>
      </p:sp>
    </p:spTree>
    <p:extLst>
      <p:ext uri="{BB962C8B-B14F-4D97-AF65-F5344CB8AC3E}">
        <p14:creationId xmlns:p14="http://schemas.microsoft.com/office/powerpoint/2010/main" val="232482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44</a:t>
            </a:fld>
            <a:endParaRPr lang="zh-CN" altLang="en-US"/>
          </a:p>
        </p:txBody>
      </p:sp>
    </p:spTree>
    <p:extLst>
      <p:ext uri="{BB962C8B-B14F-4D97-AF65-F5344CB8AC3E}">
        <p14:creationId xmlns:p14="http://schemas.microsoft.com/office/powerpoint/2010/main" val="3715918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45</a:t>
            </a:fld>
            <a:endParaRPr lang="zh-CN" altLang="en-US"/>
          </a:p>
        </p:txBody>
      </p:sp>
    </p:spTree>
    <p:extLst>
      <p:ext uri="{BB962C8B-B14F-4D97-AF65-F5344CB8AC3E}">
        <p14:creationId xmlns:p14="http://schemas.microsoft.com/office/powerpoint/2010/main" val="1990469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46</a:t>
            </a:fld>
            <a:endParaRPr lang="zh-CN" altLang="en-US"/>
          </a:p>
        </p:txBody>
      </p:sp>
    </p:spTree>
    <p:extLst>
      <p:ext uri="{BB962C8B-B14F-4D97-AF65-F5344CB8AC3E}">
        <p14:creationId xmlns:p14="http://schemas.microsoft.com/office/powerpoint/2010/main" val="152449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47</a:t>
            </a:fld>
            <a:endParaRPr lang="zh-CN" altLang="en-US"/>
          </a:p>
        </p:txBody>
      </p:sp>
    </p:spTree>
    <p:extLst>
      <p:ext uri="{BB962C8B-B14F-4D97-AF65-F5344CB8AC3E}">
        <p14:creationId xmlns:p14="http://schemas.microsoft.com/office/powerpoint/2010/main" val="400727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由高级编程语言编写的源文件不能直接执行，需要经过一系列处理转化成计算机可以理解的机器语言，进而在计算机中运行。</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8</a:t>
            </a:fld>
            <a:endParaRPr lang="zh-CN" altLang="en-US"/>
          </a:p>
        </p:txBody>
      </p:sp>
    </p:spTree>
    <p:extLst>
      <p:ext uri="{BB962C8B-B14F-4D97-AF65-F5344CB8AC3E}">
        <p14:creationId xmlns:p14="http://schemas.microsoft.com/office/powerpoint/2010/main" val="155059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48</a:t>
            </a:fld>
            <a:endParaRPr lang="zh-CN" altLang="en-US"/>
          </a:p>
        </p:txBody>
      </p:sp>
    </p:spTree>
    <p:extLst>
      <p:ext uri="{BB962C8B-B14F-4D97-AF65-F5344CB8AC3E}">
        <p14:creationId xmlns:p14="http://schemas.microsoft.com/office/powerpoint/2010/main" val="760580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49</a:t>
            </a:fld>
            <a:endParaRPr lang="zh-CN" altLang="en-US"/>
          </a:p>
        </p:txBody>
      </p:sp>
    </p:spTree>
    <p:extLst>
      <p:ext uri="{BB962C8B-B14F-4D97-AF65-F5344CB8AC3E}">
        <p14:creationId xmlns:p14="http://schemas.microsoft.com/office/powerpoint/2010/main" val="2909630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50</a:t>
            </a:fld>
            <a:endParaRPr lang="zh-CN" altLang="en-US"/>
          </a:p>
        </p:txBody>
      </p:sp>
    </p:spTree>
    <p:extLst>
      <p:ext uri="{BB962C8B-B14F-4D97-AF65-F5344CB8AC3E}">
        <p14:creationId xmlns:p14="http://schemas.microsoft.com/office/powerpoint/2010/main" val="170409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51</a:t>
            </a:fld>
            <a:endParaRPr lang="zh-CN" altLang="en-US"/>
          </a:p>
        </p:txBody>
      </p:sp>
    </p:spTree>
    <p:extLst>
      <p:ext uri="{BB962C8B-B14F-4D97-AF65-F5344CB8AC3E}">
        <p14:creationId xmlns:p14="http://schemas.microsoft.com/office/powerpoint/2010/main" val="4127810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52</a:t>
            </a:fld>
            <a:endParaRPr lang="zh-CN" altLang="en-US"/>
          </a:p>
        </p:txBody>
      </p:sp>
    </p:spTree>
    <p:extLst>
      <p:ext uri="{BB962C8B-B14F-4D97-AF65-F5344CB8AC3E}">
        <p14:creationId xmlns:p14="http://schemas.microsoft.com/office/powerpoint/2010/main" val="16395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53</a:t>
            </a:fld>
            <a:endParaRPr lang="zh-CN" altLang="en-US"/>
          </a:p>
        </p:txBody>
      </p:sp>
    </p:spTree>
    <p:extLst>
      <p:ext uri="{BB962C8B-B14F-4D97-AF65-F5344CB8AC3E}">
        <p14:creationId xmlns:p14="http://schemas.microsoft.com/office/powerpoint/2010/main" val="1468084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54</a:t>
            </a:fld>
            <a:endParaRPr lang="zh-CN" altLang="en-US"/>
          </a:p>
        </p:txBody>
      </p:sp>
    </p:spTree>
    <p:extLst>
      <p:ext uri="{BB962C8B-B14F-4D97-AF65-F5344CB8AC3E}">
        <p14:creationId xmlns:p14="http://schemas.microsoft.com/office/powerpoint/2010/main" val="2330100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55</a:t>
            </a:fld>
            <a:endParaRPr lang="zh-CN" altLang="en-US"/>
          </a:p>
        </p:txBody>
      </p:sp>
    </p:spTree>
    <p:extLst>
      <p:ext uri="{BB962C8B-B14F-4D97-AF65-F5344CB8AC3E}">
        <p14:creationId xmlns:p14="http://schemas.microsoft.com/office/powerpoint/2010/main" val="2395329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56</a:t>
            </a:fld>
            <a:endParaRPr lang="zh-CN" altLang="en-US"/>
          </a:p>
        </p:txBody>
      </p:sp>
    </p:spTree>
    <p:extLst>
      <p:ext uri="{BB962C8B-B14F-4D97-AF65-F5344CB8AC3E}">
        <p14:creationId xmlns:p14="http://schemas.microsoft.com/office/powerpoint/2010/main" val="2414528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57</a:t>
            </a:fld>
            <a:endParaRPr lang="zh-CN" altLang="en-US"/>
          </a:p>
        </p:txBody>
      </p:sp>
    </p:spTree>
    <p:extLst>
      <p:ext uri="{BB962C8B-B14F-4D97-AF65-F5344CB8AC3E}">
        <p14:creationId xmlns:p14="http://schemas.microsoft.com/office/powerpoint/2010/main" val="322951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rPr>
              <a:t>ELF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可重定位目标文件的格式如表</a:t>
            </a:r>
            <a:r>
              <a:rPr lang="en-US" altLang="zh-CN" sz="1800" kern="100" dirty="0">
                <a:effectLst/>
                <a:latin typeface="Times New Roman" panose="02020603050405020304" pitchFamily="18" charset="0"/>
                <a:ea typeface="宋体" panose="02010600030101010101" pitchFamily="2" charset="-122"/>
              </a:rPr>
              <a:t>5-2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所示。可以使用</a:t>
            </a:r>
            <a:r>
              <a:rPr lang="en-US" altLang="zh-CN" sz="1800" kern="100" dirty="0" err="1">
                <a:effectLst/>
                <a:latin typeface="Times New Roman" panose="02020603050405020304" pitchFamily="18" charset="0"/>
                <a:ea typeface="宋体" panose="02010600030101010101" pitchFamily="2" charset="-122"/>
              </a:rPr>
              <a:t>readelf</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err="1">
                <a:effectLst/>
                <a:latin typeface="Times New Roman" panose="02020603050405020304" pitchFamily="18" charset="0"/>
                <a:ea typeface="宋体" panose="02010600030101010101" pitchFamily="2" charset="-122"/>
              </a:rPr>
              <a:t>objdump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程序以查看目标文件或可执行文件的各组成部分（称作节，</a:t>
            </a:r>
            <a:r>
              <a:rPr lang="en-US" altLang="zh-CN" sz="1800" kern="100" dirty="0">
                <a:effectLst/>
                <a:latin typeface="Times New Roman" panose="02020603050405020304" pitchFamily="18" charset="0"/>
                <a:ea typeface="宋体" panose="02010600030101010101" pitchFamily="2" charset="-122"/>
              </a:rPr>
              <a:t>Sections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）。节是对</a:t>
            </a:r>
            <a:r>
              <a:rPr lang="en-US" altLang="zh-CN" sz="1800" kern="100" dirty="0">
                <a:effectLst/>
                <a:latin typeface="Times New Roman" panose="02020603050405020304" pitchFamily="18" charset="0"/>
                <a:ea typeface="宋体" panose="02010600030101010101" pitchFamily="2" charset="-122"/>
              </a:rPr>
              <a:t>ELF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文件内不同类型数据的一种分类。例如，汇编时把所有的代码</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放在同一个节中，并且给这个节起名为</a:t>
            </a:r>
            <a:r>
              <a:rPr lang="en-US" altLang="zh-CN" sz="1800" kern="100" dirty="0">
                <a:effectLst/>
                <a:latin typeface="Times New Roman" panose="02020603050405020304" pitchFamily="18" charset="0"/>
                <a:ea typeface="宋体" panose="02010600030101010101" pitchFamily="2" charset="-122"/>
              </a:rPr>
              <a:t>.text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；把所有已初始化的数据放在</a:t>
            </a:r>
            <a:r>
              <a:rPr lang="en-US" altLang="zh-CN" sz="1800" kern="100" dirty="0">
                <a:effectLst/>
                <a:latin typeface="Times New Roman" panose="02020603050405020304" pitchFamily="18" charset="0"/>
                <a:ea typeface="宋体" panose="02010600030101010101" pitchFamily="2" charset="-122"/>
              </a:rPr>
              <a:t>.data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节；把所有未初始化的数据放在</a:t>
            </a:r>
            <a:r>
              <a:rPr lang="en-US" altLang="zh-CN" sz="1800" kern="100" dirty="0">
                <a:effectLst/>
                <a:latin typeface="Times New Roman" panose="02020603050405020304" pitchFamily="18" charset="0"/>
                <a:ea typeface="宋体" panose="02010600030101010101" pitchFamily="2" charset="-122"/>
              </a:rPr>
              <a:t>.bss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节；把所有只读的数据放在</a:t>
            </a:r>
            <a:r>
              <a:rPr lang="en-US" altLang="zh-CN" sz="1800" kern="100" dirty="0">
                <a:effectLst/>
                <a:latin typeface="Times New Roman" panose="02020603050405020304" pitchFamily="18" charset="0"/>
                <a:ea typeface="宋体" panose="02010600030101010101" pitchFamily="2" charset="-122"/>
              </a:rPr>
              <a:t>.rodata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a:t>
            </a:r>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9</a:t>
            </a:fld>
            <a:endParaRPr lang="zh-CN" altLang="en-US"/>
          </a:p>
        </p:txBody>
      </p:sp>
    </p:spTree>
    <p:extLst>
      <p:ext uri="{BB962C8B-B14F-4D97-AF65-F5344CB8AC3E}">
        <p14:creationId xmlns:p14="http://schemas.microsoft.com/office/powerpoint/2010/main" val="2996429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58</a:t>
            </a:fld>
            <a:endParaRPr lang="zh-CN" altLang="en-US"/>
          </a:p>
        </p:txBody>
      </p:sp>
    </p:spTree>
    <p:extLst>
      <p:ext uri="{BB962C8B-B14F-4D97-AF65-F5344CB8AC3E}">
        <p14:creationId xmlns:p14="http://schemas.microsoft.com/office/powerpoint/2010/main" val="1325837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59</a:t>
            </a:fld>
            <a:endParaRPr lang="zh-CN" altLang="en-US"/>
          </a:p>
        </p:txBody>
      </p:sp>
    </p:spTree>
    <p:extLst>
      <p:ext uri="{BB962C8B-B14F-4D97-AF65-F5344CB8AC3E}">
        <p14:creationId xmlns:p14="http://schemas.microsoft.com/office/powerpoint/2010/main" val="163415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60</a:t>
            </a:fld>
            <a:endParaRPr lang="zh-CN" altLang="en-US"/>
          </a:p>
        </p:txBody>
      </p:sp>
    </p:spTree>
    <p:extLst>
      <p:ext uri="{BB962C8B-B14F-4D97-AF65-F5344CB8AC3E}">
        <p14:creationId xmlns:p14="http://schemas.microsoft.com/office/powerpoint/2010/main" val="1861535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61</a:t>
            </a:fld>
            <a:endParaRPr lang="zh-CN" altLang="en-US"/>
          </a:p>
        </p:txBody>
      </p:sp>
    </p:spTree>
    <p:extLst>
      <p:ext uri="{BB962C8B-B14F-4D97-AF65-F5344CB8AC3E}">
        <p14:creationId xmlns:p14="http://schemas.microsoft.com/office/powerpoint/2010/main" val="3041655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62</a:t>
            </a:fld>
            <a:endParaRPr lang="zh-CN" altLang="en-US"/>
          </a:p>
        </p:txBody>
      </p:sp>
    </p:spTree>
    <p:extLst>
      <p:ext uri="{BB962C8B-B14F-4D97-AF65-F5344CB8AC3E}">
        <p14:creationId xmlns:p14="http://schemas.microsoft.com/office/powerpoint/2010/main" val="2866445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63</a:t>
            </a:fld>
            <a:endParaRPr lang="zh-CN" altLang="en-US"/>
          </a:p>
        </p:txBody>
      </p:sp>
    </p:spTree>
    <p:extLst>
      <p:ext uri="{BB962C8B-B14F-4D97-AF65-F5344CB8AC3E}">
        <p14:creationId xmlns:p14="http://schemas.microsoft.com/office/powerpoint/2010/main" val="2452579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64</a:t>
            </a:fld>
            <a:endParaRPr lang="zh-CN" altLang="en-US"/>
          </a:p>
        </p:txBody>
      </p:sp>
    </p:spTree>
    <p:extLst>
      <p:ext uri="{BB962C8B-B14F-4D97-AF65-F5344CB8AC3E}">
        <p14:creationId xmlns:p14="http://schemas.microsoft.com/office/powerpoint/2010/main" val="3701819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65</a:t>
            </a:fld>
            <a:endParaRPr lang="zh-CN" altLang="en-US"/>
          </a:p>
        </p:txBody>
      </p:sp>
    </p:spTree>
    <p:extLst>
      <p:ext uri="{BB962C8B-B14F-4D97-AF65-F5344CB8AC3E}">
        <p14:creationId xmlns:p14="http://schemas.microsoft.com/office/powerpoint/2010/main" val="776379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66</a:t>
            </a:fld>
            <a:endParaRPr lang="zh-CN" altLang="en-US"/>
          </a:p>
        </p:txBody>
      </p:sp>
    </p:spTree>
    <p:extLst>
      <p:ext uri="{BB962C8B-B14F-4D97-AF65-F5344CB8AC3E}">
        <p14:creationId xmlns:p14="http://schemas.microsoft.com/office/powerpoint/2010/main" val="4191901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67</a:t>
            </a:fld>
            <a:endParaRPr lang="zh-CN" altLang="en-US"/>
          </a:p>
        </p:txBody>
      </p:sp>
    </p:spTree>
    <p:extLst>
      <p:ext uri="{BB962C8B-B14F-4D97-AF65-F5344CB8AC3E}">
        <p14:creationId xmlns:p14="http://schemas.microsoft.com/office/powerpoint/2010/main" val="404189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由高级编程语言编写的源文件不能直接执行，需要经过一系列处理转化成计算机可以理解的机器语言，进而在计算机中运行。</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10</a:t>
            </a:fld>
            <a:endParaRPr lang="zh-CN" altLang="en-US"/>
          </a:p>
        </p:txBody>
      </p:sp>
    </p:spTree>
    <p:extLst>
      <p:ext uri="{BB962C8B-B14F-4D97-AF65-F5344CB8AC3E}">
        <p14:creationId xmlns:p14="http://schemas.microsoft.com/office/powerpoint/2010/main" val="331915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68</a:t>
            </a:fld>
            <a:endParaRPr lang="zh-CN" altLang="en-US"/>
          </a:p>
        </p:txBody>
      </p:sp>
    </p:spTree>
    <p:extLst>
      <p:ext uri="{BB962C8B-B14F-4D97-AF65-F5344CB8AC3E}">
        <p14:creationId xmlns:p14="http://schemas.microsoft.com/office/powerpoint/2010/main" val="365909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由汇编程序生成的可重定位目标文件由于可能还存在一些问题，比如调用了某个库文件中的函数，所以并不能立即就被执行。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可执行文件中的函数调用，可以使用动态链接或静态链接方法。使用动态链接，最终的可执行文件相对较短。如果共享对象由多个进程使用，则内存只需要保留一份要共享的代码，从而可以节约内存。但是，使用动态链接并不绝对优于静态链接。在某些情况下，动态链接可能会导致一些性能上的下降。</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11</a:t>
            </a:fld>
            <a:endParaRPr lang="zh-CN" altLang="en-US"/>
          </a:p>
        </p:txBody>
      </p:sp>
    </p:spTree>
    <p:extLst>
      <p:ext uri="{BB962C8B-B14F-4D97-AF65-F5344CB8AC3E}">
        <p14:creationId xmlns:p14="http://schemas.microsoft.com/office/powerpoint/2010/main" val="45049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目标文件既可用于程序的链接，也可用于程序的执行，表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中，描述了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ELF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的两个视图：链接视图和执行视图。当程序或库被链接时使用链接视图处理目标文件中的节，其包含大量目标文件信息：数据、指令、重定位信息、符号、调试信息等。程序运行时使用执行视图来处理节。段是对相关节进行分组的一种方式。例如，文本段对可执行代码进行分组，数据段对程序数据进行分组，动态段对与动态加载相关的信息进行分组，每个段由一个或多个节组成。节主要在目标代码文件中表示内容布局，其存储的信息用于链接器对代码重定位；而段则是当文件载入内存执行时采用的组织方式，用来建立可执行文件的进程映像。</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14</a:t>
            </a:fld>
            <a:endParaRPr lang="zh-CN" altLang="en-US"/>
          </a:p>
        </p:txBody>
      </p:sp>
    </p:spTree>
    <p:extLst>
      <p:ext uri="{BB962C8B-B14F-4D97-AF65-F5344CB8AC3E}">
        <p14:creationId xmlns:p14="http://schemas.microsoft.com/office/powerpoint/2010/main" val="36026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在早期的的计算机中，程序被全都装入内存中，这就是静态装入。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很多情况下程序所需要的内存空间大于物理内存大小，当内存不够时，根本的解决办法就是添加内存设备。但是相对于磁盘来说，内存价格较为昂贵，所以人们想尽各种办法，希望能够在不添加内存的情况下运行更多的应用程序，尽可能高效的利用内存。通过研究发现，程序的运行具有空间和时间上的局部性，所以我们可以将程序当前最常用的部分驻留在内存中，而将一些不太常用的数据存放在磁盘里面，这就是动态装入的基本原理。</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15</a:t>
            </a:fld>
            <a:endParaRPr lang="zh-CN" altLang="en-US"/>
          </a:p>
        </p:txBody>
      </p:sp>
    </p:spTree>
    <p:extLst>
      <p:ext uri="{BB962C8B-B14F-4D97-AF65-F5344CB8AC3E}">
        <p14:creationId xmlns:p14="http://schemas.microsoft.com/office/powerpoint/2010/main" val="4027006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a:solidFill>
                  <a:schemeClr val="tx2"/>
                </a:solidFill>
                <a:latin typeface="Times New Roman" panose="02020603050405020304" pitchFamily="18" charset="0"/>
                <a:cs typeface="Times New Roman" panose="02020603050405020304" pitchFamily="18" charset="0"/>
              </a:rPr>
              <a:t>第四章</a:t>
            </a:r>
            <a:r>
              <a:rPr lang="zh-CN" altLang="en-US" sz="3200" b="1" dirty="0">
                <a:solidFill>
                  <a:schemeClr val="tx2"/>
                </a:solidFill>
                <a:latin typeface="Times New Roman" panose="02020603050405020304" pitchFamily="18" charset="0"/>
                <a:cs typeface="Times New Roman" panose="02020603050405020304" pitchFamily="18" charset="0"/>
              </a:rPr>
              <a:t>：程序的加载与运行</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可重定位目标文件</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可重定位目标文件组成</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10</a:t>
            </a:fld>
            <a:endParaRPr lang="zh-CN" altLang="en-US"/>
          </a:p>
        </p:txBody>
      </p:sp>
      <p:sp>
        <p:nvSpPr>
          <p:cNvPr id="9" name="文本框 8">
            <a:extLst>
              <a:ext uri="{FF2B5EF4-FFF2-40B4-BE49-F238E27FC236}">
                <a16:creationId xmlns:a16="http://schemas.microsoft.com/office/drawing/2014/main" id="{2FCBBD71-7894-4210-A174-9235C00C5E18}"/>
              </a:ext>
            </a:extLst>
          </p:cNvPr>
          <p:cNvSpPr txBox="1"/>
          <p:nvPr/>
        </p:nvSpPr>
        <p:spPr>
          <a:xfrm>
            <a:off x="718782" y="1658645"/>
            <a:ext cx="10754436" cy="2585323"/>
          </a:xfrm>
          <a:prstGeom prst="rect">
            <a:avLst/>
          </a:prstGeom>
          <a:noFill/>
        </p:spPr>
        <p:txBody>
          <a:bodyPr wrap="square" rtlCol="0">
            <a:spAutoFit/>
          </a:bodyPr>
          <a:lstStyle/>
          <a:p>
            <a:r>
              <a:rPr lang="zh-CN" altLang="en-US" dirty="0"/>
              <a:t>       </a:t>
            </a:r>
            <a:r>
              <a:rPr lang="zh-CN" altLang="zh-CN" dirty="0"/>
              <a:t>将数据</a:t>
            </a:r>
            <a:r>
              <a:rPr lang="en-US" altLang="zh-CN" dirty="0"/>
              <a:t>(</a:t>
            </a:r>
            <a:r>
              <a:rPr lang="zh-CN" altLang="zh-CN" dirty="0"/>
              <a:t>指令在</a:t>
            </a:r>
            <a:r>
              <a:rPr lang="en-US" altLang="zh-CN" dirty="0"/>
              <a:t>ELF</a:t>
            </a:r>
            <a:r>
              <a:rPr lang="zh-CN" altLang="zh-CN" dirty="0"/>
              <a:t>文件中也算是一种数据</a:t>
            </a:r>
            <a:r>
              <a:rPr lang="en-US" altLang="zh-CN" dirty="0"/>
              <a:t>)</a:t>
            </a:r>
            <a:r>
              <a:rPr lang="zh-CN" altLang="zh-CN" dirty="0"/>
              <a:t>分成不同的类型，然后分别存放在不同的节中的原因有：</a:t>
            </a:r>
          </a:p>
          <a:p>
            <a:endParaRPr lang="en-US" altLang="zh-CN" dirty="0"/>
          </a:p>
          <a:p>
            <a:pPr marL="1062900" indent="-342900">
              <a:buAutoNum type="arabicParenBoth"/>
            </a:pPr>
            <a:r>
              <a:rPr lang="zh-CN" altLang="en-US" dirty="0"/>
              <a:t>便于进行区分</a:t>
            </a:r>
            <a:endParaRPr lang="en-US" altLang="zh-CN" dirty="0"/>
          </a:p>
          <a:p>
            <a:pPr marL="1062900" indent="-342900">
              <a:buAutoNum type="arabicParenBoth"/>
            </a:pPr>
            <a:endParaRPr lang="zh-CN" altLang="en-US" dirty="0"/>
          </a:p>
          <a:p>
            <a:pPr marL="720000"/>
            <a:r>
              <a:rPr lang="en-US" altLang="zh-CN" dirty="0"/>
              <a:t>(2) </a:t>
            </a:r>
            <a:r>
              <a:rPr lang="zh-CN" altLang="en-US" dirty="0"/>
              <a:t>便于给节设置读写权限，有的节只需要设置只读权限</a:t>
            </a:r>
            <a:endParaRPr lang="en-US" altLang="zh-CN" dirty="0"/>
          </a:p>
          <a:p>
            <a:pPr marL="720000"/>
            <a:endParaRPr lang="zh-CN" altLang="en-US" dirty="0"/>
          </a:p>
          <a:p>
            <a:pPr marL="720000"/>
            <a:r>
              <a:rPr lang="en-US" altLang="zh-CN" dirty="0"/>
              <a:t>(3) </a:t>
            </a:r>
            <a:r>
              <a:rPr lang="zh-CN" altLang="en-US" dirty="0"/>
              <a:t>方便</a:t>
            </a:r>
            <a:r>
              <a:rPr lang="en-US" altLang="zh-CN" dirty="0"/>
              <a:t>CPU</a:t>
            </a:r>
            <a:r>
              <a:rPr lang="zh-CN" altLang="en-US" dirty="0"/>
              <a:t>缓存的生效</a:t>
            </a:r>
            <a:endParaRPr lang="en-US" altLang="zh-CN" dirty="0"/>
          </a:p>
          <a:p>
            <a:pPr marL="720000"/>
            <a:endParaRPr lang="zh-CN" altLang="en-US" dirty="0"/>
          </a:p>
          <a:p>
            <a:pPr marL="720000"/>
            <a:r>
              <a:rPr lang="en-US" altLang="zh-CN" dirty="0"/>
              <a:t>(4) </a:t>
            </a:r>
            <a:r>
              <a:rPr lang="zh-CN" altLang="en-US" dirty="0"/>
              <a:t>有利于节省内存，例如程序有多个副本情况下，此时只需要一份代码段即可</a:t>
            </a:r>
          </a:p>
        </p:txBody>
      </p:sp>
    </p:spTree>
    <p:extLst>
      <p:ext uri="{BB962C8B-B14F-4D97-AF65-F5344CB8AC3E}">
        <p14:creationId xmlns:p14="http://schemas.microsoft.com/office/powerpoint/2010/main" val="33964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fade">
                                      <p:cBhvr>
                                        <p:cTn id="19" dur="500"/>
                                        <p:tgtEl>
                                          <p:spTgt spid="9">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fade">
                                      <p:cBhvr>
                                        <p:cTn id="2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链接</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链接过程</a:t>
            </a:r>
          </a:p>
        </p:txBody>
      </p:sp>
      <p:sp>
        <p:nvSpPr>
          <p:cNvPr id="5" name="内容占位符 4">
            <a:extLst>
              <a:ext uri="{FF2B5EF4-FFF2-40B4-BE49-F238E27FC236}">
                <a16:creationId xmlns:a16="http://schemas.microsoft.com/office/drawing/2014/main" id="{14BDF9AB-3556-4813-AAC5-53C4928ED884}"/>
              </a:ext>
            </a:extLst>
          </p:cNvPr>
          <p:cNvSpPr>
            <a:spLocks noGrp="1"/>
          </p:cNvSpPr>
          <p:nvPr>
            <p:ph sz="half" idx="11"/>
          </p:nvPr>
        </p:nvSpPr>
        <p:spPr/>
        <p:txBody>
          <a:bodyPr/>
          <a:lstStyle/>
          <a:p>
            <a:r>
              <a:rPr lang="zh-CN" altLang="en-US" dirty="0"/>
              <a:t>链接方式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11</a:t>
            </a:fld>
            <a:endParaRPr lang="zh-CN" altLang="en-US"/>
          </a:p>
        </p:txBody>
      </p:sp>
      <p:sp>
        <p:nvSpPr>
          <p:cNvPr id="9" name="文本框 8">
            <a:extLst>
              <a:ext uri="{FF2B5EF4-FFF2-40B4-BE49-F238E27FC236}">
                <a16:creationId xmlns:a16="http://schemas.microsoft.com/office/drawing/2014/main" id="{5A4013CE-E9FD-428B-BE2F-2882734F82B6}"/>
              </a:ext>
            </a:extLst>
          </p:cNvPr>
          <p:cNvSpPr txBox="1"/>
          <p:nvPr/>
        </p:nvSpPr>
        <p:spPr>
          <a:xfrm>
            <a:off x="573206" y="1603612"/>
            <a:ext cx="5522794" cy="3508653"/>
          </a:xfrm>
          <a:prstGeom prst="rect">
            <a:avLst/>
          </a:prstGeom>
          <a:noFill/>
        </p:spPr>
        <p:txBody>
          <a:bodyPr wrap="square" rtlCol="0">
            <a:spAutoFit/>
          </a:bodyPr>
          <a:lstStyle/>
          <a:p>
            <a:r>
              <a:rPr lang="zh-CN" altLang="en-US" dirty="0"/>
              <a:t>      在链接阶段，链接器</a:t>
            </a:r>
            <a:r>
              <a:rPr lang="zh-CN" altLang="en-US" dirty="0">
                <a:solidFill>
                  <a:srgbClr val="FF0000"/>
                </a:solidFill>
              </a:rPr>
              <a:t>将可重定位目标文件和库函数文件彼此相连接</a:t>
            </a:r>
            <a:r>
              <a:rPr lang="zh-CN" altLang="en-US" dirty="0"/>
              <a:t>，也就是将某文件中引用的某符号同另一个文件中该符号的定义连接起来，使得所有的这些目标文件成为一个能够被操作系统装入执行的统一整体。具体执行</a:t>
            </a:r>
            <a:r>
              <a:rPr lang="en-US" altLang="zh-CN" dirty="0"/>
              <a:t>3</a:t>
            </a:r>
            <a:r>
              <a:rPr lang="zh-CN" altLang="en-US" dirty="0"/>
              <a:t>个步骤</a:t>
            </a:r>
            <a:r>
              <a:rPr lang="en-US" altLang="zh-CN" dirty="0"/>
              <a:t>:</a:t>
            </a:r>
          </a:p>
          <a:p>
            <a:endParaRPr lang="en-US" altLang="zh-CN" dirty="0"/>
          </a:p>
          <a:p>
            <a:pPr marL="720000" indent="-285750">
              <a:buFont typeface="Arial" panose="020B0604020202020204" pitchFamily="34" charset="0"/>
              <a:buChar char="•"/>
            </a:pPr>
            <a:r>
              <a:rPr lang="zh-CN" altLang="en-US" sz="1600" dirty="0"/>
              <a:t>搜索程序库，找到被本程序调用的库函数</a:t>
            </a:r>
            <a:endParaRPr lang="en-US" altLang="zh-CN" sz="1600" dirty="0"/>
          </a:p>
          <a:p>
            <a:pPr marL="720000" indent="-285750">
              <a:buFont typeface="Arial" panose="020B0604020202020204" pitchFamily="34" charset="0"/>
              <a:buChar char="•"/>
            </a:pPr>
            <a:endParaRPr lang="en-US" altLang="zh-CN" sz="1600" dirty="0"/>
          </a:p>
          <a:p>
            <a:pPr marL="720000" indent="-285750">
              <a:buFont typeface="Arial" panose="020B0604020202020204" pitchFamily="34" charset="0"/>
              <a:buChar char="•"/>
            </a:pPr>
            <a:r>
              <a:rPr lang="zh-CN" altLang="en-US" sz="1600" dirty="0"/>
              <a:t>分配每个模块代码的存储器位置，并且调整绝对引用实现指令的重定位</a:t>
            </a:r>
            <a:endParaRPr lang="en-US" altLang="zh-CN" sz="1600" dirty="0"/>
          </a:p>
          <a:p>
            <a:pPr marL="720000" indent="-285750">
              <a:buFont typeface="Arial" panose="020B0604020202020204" pitchFamily="34" charset="0"/>
              <a:buChar char="•"/>
            </a:pPr>
            <a:endParaRPr lang="en-US" altLang="zh-CN" sz="1600" dirty="0"/>
          </a:p>
          <a:p>
            <a:pPr marL="720000" indent="-285750">
              <a:buFont typeface="Arial" panose="020B0604020202020204" pitchFamily="34" charset="0"/>
              <a:buChar char="•"/>
            </a:pPr>
            <a:r>
              <a:rPr lang="zh-CN" altLang="en-US" sz="1600" dirty="0"/>
              <a:t>实现文件之间的引用</a:t>
            </a:r>
          </a:p>
          <a:p>
            <a:endParaRPr lang="zh-CN" altLang="en-US" dirty="0"/>
          </a:p>
        </p:txBody>
      </p:sp>
      <p:sp>
        <p:nvSpPr>
          <p:cNvPr id="11" name="文本框 10">
            <a:extLst>
              <a:ext uri="{FF2B5EF4-FFF2-40B4-BE49-F238E27FC236}">
                <a16:creationId xmlns:a16="http://schemas.microsoft.com/office/drawing/2014/main" id="{FE81F89B-1CC5-4382-B22B-82E3D17D87EA}"/>
              </a:ext>
            </a:extLst>
          </p:cNvPr>
          <p:cNvSpPr txBox="1"/>
          <p:nvPr/>
        </p:nvSpPr>
        <p:spPr>
          <a:xfrm>
            <a:off x="6844352" y="1603612"/>
            <a:ext cx="5204346" cy="3139321"/>
          </a:xfrm>
          <a:prstGeom prst="rect">
            <a:avLst/>
          </a:prstGeom>
          <a:noFill/>
        </p:spPr>
        <p:txBody>
          <a:bodyPr wrap="square" rtlCol="0">
            <a:spAutoFit/>
          </a:bodyPr>
          <a:lstStyle/>
          <a:p>
            <a:r>
              <a:rPr lang="zh-CN" altLang="en-US" dirty="0"/>
              <a:t>链接处理可以分为两种类型</a:t>
            </a:r>
            <a:r>
              <a:rPr lang="en-US" altLang="zh-CN" dirty="0"/>
              <a:t>:</a:t>
            </a:r>
          </a:p>
          <a:p>
            <a:endParaRPr lang="en-US" altLang="zh-CN" dirty="0"/>
          </a:p>
          <a:p>
            <a:pPr marL="285750" indent="-285750">
              <a:buFont typeface="Arial" panose="020B0604020202020204" pitchFamily="34" charset="0"/>
              <a:buChar char="•"/>
            </a:pPr>
            <a:r>
              <a:rPr lang="zh-CN" altLang="en-US" dirty="0"/>
              <a:t>静态链接：</a:t>
            </a:r>
            <a:r>
              <a:rPr lang="zh-CN" altLang="en-US" dirty="0">
                <a:solidFill>
                  <a:srgbClr val="FF0000"/>
                </a:solidFill>
              </a:rPr>
              <a:t>把函数代码从静态链接库复制到目标执行文件</a:t>
            </a:r>
            <a:r>
              <a:rPr lang="zh-CN" altLang="en-US" dirty="0"/>
              <a:t>，程序执行时，代码将被加载到进程的虚拟地址空间中。</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动态链接：</a:t>
            </a:r>
            <a:r>
              <a:rPr lang="zh-CN" altLang="en-US" dirty="0">
                <a:solidFill>
                  <a:srgbClr val="FF0000"/>
                </a:solidFill>
              </a:rPr>
              <a:t>把函数代码插入到动态链接库或共享对象的某个对象文件中</a:t>
            </a:r>
            <a:r>
              <a:rPr lang="zh-CN" altLang="en-US" dirty="0"/>
              <a:t>，只在最终的可执行程序中记录对象名称和少量其他的登记信息的一部分。执行可执行文件时，所有动态链接库内容将映射到相关进程的虚拟地址中。</a:t>
            </a:r>
          </a:p>
        </p:txBody>
      </p:sp>
      <p:sp>
        <p:nvSpPr>
          <p:cNvPr id="12" name="流程图: 接点 11">
            <a:extLst>
              <a:ext uri="{FF2B5EF4-FFF2-40B4-BE49-F238E27FC236}">
                <a16:creationId xmlns:a16="http://schemas.microsoft.com/office/drawing/2014/main" id="{B749CD26-6B4B-48CD-B992-A4077CB229A4}"/>
              </a:ext>
            </a:extLst>
          </p:cNvPr>
          <p:cNvSpPr/>
          <p:nvPr/>
        </p:nvSpPr>
        <p:spPr>
          <a:xfrm>
            <a:off x="2813714" y="5613165"/>
            <a:ext cx="1201002" cy="89395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可重定位目标文件</a:t>
            </a:r>
          </a:p>
        </p:txBody>
      </p:sp>
      <p:sp>
        <p:nvSpPr>
          <p:cNvPr id="13" name="流程图: 过程 12">
            <a:extLst>
              <a:ext uri="{FF2B5EF4-FFF2-40B4-BE49-F238E27FC236}">
                <a16:creationId xmlns:a16="http://schemas.microsoft.com/office/drawing/2014/main" id="{C174AD95-E3B2-4D25-9631-E5C218AE7F88}"/>
              </a:ext>
            </a:extLst>
          </p:cNvPr>
          <p:cNvSpPr/>
          <p:nvPr/>
        </p:nvSpPr>
        <p:spPr>
          <a:xfrm>
            <a:off x="5309525" y="5713364"/>
            <a:ext cx="1501253" cy="68706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链接器</a:t>
            </a:r>
          </a:p>
        </p:txBody>
      </p:sp>
      <p:cxnSp>
        <p:nvCxnSpPr>
          <p:cNvPr id="15" name="直接箭头连接符 14">
            <a:extLst>
              <a:ext uri="{FF2B5EF4-FFF2-40B4-BE49-F238E27FC236}">
                <a16:creationId xmlns:a16="http://schemas.microsoft.com/office/drawing/2014/main" id="{39F9E421-A554-46A8-BD04-B65E85E6AB24}"/>
              </a:ext>
            </a:extLst>
          </p:cNvPr>
          <p:cNvCxnSpPr>
            <a:cxnSpLocks/>
            <a:stCxn id="12" idx="6"/>
            <a:endCxn id="13" idx="1"/>
          </p:cNvCxnSpPr>
          <p:nvPr/>
        </p:nvCxnSpPr>
        <p:spPr>
          <a:xfrm flipV="1">
            <a:off x="4014716" y="6056897"/>
            <a:ext cx="1294809" cy="3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64933C-0E41-47AC-8FAA-684D3E042957}"/>
              </a:ext>
            </a:extLst>
          </p:cNvPr>
          <p:cNvSpPr txBox="1"/>
          <p:nvPr/>
        </p:nvSpPr>
        <p:spPr>
          <a:xfrm>
            <a:off x="4210061" y="5660107"/>
            <a:ext cx="989463" cy="338554"/>
          </a:xfrm>
          <a:prstGeom prst="rect">
            <a:avLst/>
          </a:prstGeom>
          <a:noFill/>
        </p:spPr>
        <p:txBody>
          <a:bodyPr wrap="square" rtlCol="0">
            <a:spAutoFit/>
          </a:bodyPr>
          <a:lstStyle/>
          <a:p>
            <a:r>
              <a:rPr lang="en-US" altLang="zh-CN" sz="1600" dirty="0" err="1"/>
              <a:t>hello.o</a:t>
            </a:r>
            <a:endParaRPr lang="zh-CN" altLang="en-US" sz="1600" dirty="0"/>
          </a:p>
        </p:txBody>
      </p:sp>
      <p:sp>
        <p:nvSpPr>
          <p:cNvPr id="18" name="流程图: 接点 17">
            <a:extLst>
              <a:ext uri="{FF2B5EF4-FFF2-40B4-BE49-F238E27FC236}">
                <a16:creationId xmlns:a16="http://schemas.microsoft.com/office/drawing/2014/main" id="{3D3ACB02-9951-4285-ACC1-DEEF95C55E68}"/>
              </a:ext>
            </a:extLst>
          </p:cNvPr>
          <p:cNvSpPr/>
          <p:nvPr/>
        </p:nvSpPr>
        <p:spPr>
          <a:xfrm>
            <a:off x="5412746" y="4757112"/>
            <a:ext cx="1294810" cy="43661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库文件</a:t>
            </a:r>
          </a:p>
        </p:txBody>
      </p:sp>
      <p:cxnSp>
        <p:nvCxnSpPr>
          <p:cNvPr id="23" name="直接箭头连接符 22">
            <a:extLst>
              <a:ext uri="{FF2B5EF4-FFF2-40B4-BE49-F238E27FC236}">
                <a16:creationId xmlns:a16="http://schemas.microsoft.com/office/drawing/2014/main" id="{B1338A1D-D270-4EEB-927C-0CEA55D48378}"/>
              </a:ext>
            </a:extLst>
          </p:cNvPr>
          <p:cNvCxnSpPr>
            <a:stCxn id="18" idx="4"/>
            <a:endCxn id="13" idx="0"/>
          </p:cNvCxnSpPr>
          <p:nvPr/>
        </p:nvCxnSpPr>
        <p:spPr>
          <a:xfrm>
            <a:off x="6060151" y="5193723"/>
            <a:ext cx="1" cy="519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72E1C6C-A246-4EA3-9B76-532CB36CDED0}"/>
              </a:ext>
            </a:extLst>
          </p:cNvPr>
          <p:cNvSpPr txBox="1"/>
          <p:nvPr/>
        </p:nvSpPr>
        <p:spPr>
          <a:xfrm>
            <a:off x="6080078" y="5228868"/>
            <a:ext cx="1050877" cy="369332"/>
          </a:xfrm>
          <a:prstGeom prst="rect">
            <a:avLst/>
          </a:prstGeom>
          <a:noFill/>
        </p:spPr>
        <p:txBody>
          <a:bodyPr wrap="square" rtlCol="0">
            <a:spAutoFit/>
          </a:bodyPr>
          <a:lstStyle/>
          <a:p>
            <a:r>
              <a:rPr lang="en-US" altLang="zh-CN" dirty="0" err="1"/>
              <a:t>printf.o</a:t>
            </a:r>
            <a:endParaRPr lang="zh-CN" altLang="en-US" dirty="0"/>
          </a:p>
        </p:txBody>
      </p:sp>
      <p:sp>
        <p:nvSpPr>
          <p:cNvPr id="25" name="流程图: 终止 24">
            <a:extLst>
              <a:ext uri="{FF2B5EF4-FFF2-40B4-BE49-F238E27FC236}">
                <a16:creationId xmlns:a16="http://schemas.microsoft.com/office/drawing/2014/main" id="{9566A3D2-BBA3-4120-9C66-5623DF5EE3CC}"/>
              </a:ext>
            </a:extLst>
          </p:cNvPr>
          <p:cNvSpPr/>
          <p:nvPr/>
        </p:nvSpPr>
        <p:spPr>
          <a:xfrm>
            <a:off x="7877033" y="5763470"/>
            <a:ext cx="1501253" cy="58685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可执行文件</a:t>
            </a:r>
          </a:p>
        </p:txBody>
      </p:sp>
      <p:cxnSp>
        <p:nvCxnSpPr>
          <p:cNvPr id="27" name="直接箭头连接符 26">
            <a:extLst>
              <a:ext uri="{FF2B5EF4-FFF2-40B4-BE49-F238E27FC236}">
                <a16:creationId xmlns:a16="http://schemas.microsoft.com/office/drawing/2014/main" id="{DE686040-BD68-404D-8F2F-2FDC7992175B}"/>
              </a:ext>
            </a:extLst>
          </p:cNvPr>
          <p:cNvCxnSpPr>
            <a:stCxn id="13" idx="3"/>
            <a:endCxn id="25" idx="1"/>
          </p:cNvCxnSpPr>
          <p:nvPr/>
        </p:nvCxnSpPr>
        <p:spPr>
          <a:xfrm>
            <a:off x="6810778" y="6056897"/>
            <a:ext cx="10662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16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2" presetClass="entr" presetSubtype="8" fill="hold" nodeType="withEffect">
                                  <p:stCondLst>
                                    <p:cond delay="100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1500"/>
                                  </p:stCondLst>
                                  <p:childTnLst>
                                    <p:set>
                                      <p:cBhvr>
                                        <p:cTn id="16" dur="1" fill="hold">
                                          <p:stCondLst>
                                            <p:cond delay="0"/>
                                          </p:stCondLst>
                                        </p:cTn>
                                        <p:tgtEl>
                                          <p:spTgt spid="9">
                                            <p:txEl>
                                              <p:pRg st="4" end="4"/>
                                            </p:txEl>
                                          </p:spTgt>
                                        </p:tgtEl>
                                        <p:attrNameLst>
                                          <p:attrName>style.visibility</p:attrName>
                                        </p:attrNameLst>
                                      </p:cBhvr>
                                      <p:to>
                                        <p:strVal val="visible"/>
                                      </p:to>
                                    </p:set>
                                    <p:anim calcmode="lin" valueType="num">
                                      <p:cBhvr additive="base">
                                        <p:cTn id="17" dur="75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18" dur="750" fill="hold"/>
                                        <p:tgtEl>
                                          <p:spTgt spid="9">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2250"/>
                                  </p:stCondLst>
                                  <p:childTnLst>
                                    <p:set>
                                      <p:cBhvr>
                                        <p:cTn id="20" dur="1" fill="hold">
                                          <p:stCondLst>
                                            <p:cond delay="0"/>
                                          </p:stCondLst>
                                        </p:cTn>
                                        <p:tgtEl>
                                          <p:spTgt spid="9">
                                            <p:txEl>
                                              <p:pRg st="6" end="6"/>
                                            </p:txEl>
                                          </p:spTgt>
                                        </p:tgtEl>
                                        <p:attrNameLst>
                                          <p:attrName>style.visibility</p:attrName>
                                        </p:attrNameLst>
                                      </p:cBhvr>
                                      <p:to>
                                        <p:strVal val="visible"/>
                                      </p:to>
                                    </p:set>
                                    <p:anim calcmode="lin" valueType="num">
                                      <p:cBhvr additive="base">
                                        <p:cTn id="21" dur="5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barn(inVertical)">
                                      <p:cBhvr>
                                        <p:cTn id="27" dur="500"/>
                                        <p:tgtEl>
                                          <p:spTgt spid="5">
                                            <p:txEl>
                                              <p:pRg st="0" end="0"/>
                                            </p:txEl>
                                          </p:spTgt>
                                        </p:tgtEl>
                                      </p:cBhvr>
                                    </p:animEffect>
                                  </p:childTnLst>
                                </p:cTn>
                              </p:par>
                              <p:par>
                                <p:cTn id="28" presetID="10" presetClass="entr" presetSubtype="0" fill="hold"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2" presetClass="entr" presetSubtype="2" fill="hold" nodeType="withEffect">
                                  <p:stCondLst>
                                    <p:cond delay="1000"/>
                                  </p:stCondLst>
                                  <p:childTnLst>
                                    <p:set>
                                      <p:cBhvr>
                                        <p:cTn id="32" dur="1" fill="hold">
                                          <p:stCondLst>
                                            <p:cond delay="0"/>
                                          </p:stCondLst>
                                        </p:cTn>
                                        <p:tgtEl>
                                          <p:spTgt spid="11">
                                            <p:txEl>
                                              <p:pRg st="2" end="2"/>
                                            </p:txEl>
                                          </p:spTgt>
                                        </p:tgtEl>
                                        <p:attrNameLst>
                                          <p:attrName>style.visibility</p:attrName>
                                        </p:attrNameLst>
                                      </p:cBhvr>
                                      <p:to>
                                        <p:strVal val="visible"/>
                                      </p:to>
                                    </p:set>
                                    <p:anim calcmode="lin" valueType="num">
                                      <p:cBhvr additive="base">
                                        <p:cTn id="3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1">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1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75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22" presetClass="entr" presetSubtype="4" fill="hold" grpId="0" nodeType="withEffect">
                                  <p:stCondLst>
                                    <p:cond delay="100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8" fill="hold" nodeType="withEffect">
                                  <p:stCondLst>
                                    <p:cond delay="15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22" presetClass="entr" presetSubtype="4" fill="hold" grpId="0"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1" fill="hold" nodeType="withEffect">
                                  <p:stCondLst>
                                    <p:cond delay="150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par>
                                <p:cTn id="61" presetID="10" presetClass="entr" presetSubtype="0" fill="hold" grpId="0" nodeType="withEffect">
                                  <p:stCondLst>
                                    <p:cond delay="175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par>
                                <p:cTn id="67" presetID="16" presetClass="entr" presetSubtype="21" fill="hold" grpId="0" nodeType="withEffect">
                                  <p:stCondLst>
                                    <p:cond delay="2500"/>
                                  </p:stCondLst>
                                  <p:childTnLst>
                                    <p:set>
                                      <p:cBhvr>
                                        <p:cTn id="68" dur="1" fill="hold">
                                          <p:stCondLst>
                                            <p:cond delay="0"/>
                                          </p:stCondLst>
                                        </p:cTn>
                                        <p:tgtEl>
                                          <p:spTgt spid="25"/>
                                        </p:tgtEl>
                                        <p:attrNameLst>
                                          <p:attrName>style.visibility</p:attrName>
                                        </p:attrNameLst>
                                      </p:cBhvr>
                                      <p:to>
                                        <p:strVal val="visible"/>
                                      </p:to>
                                    </p:set>
                                    <p:animEffect transition="in" filter="barn(inVertical)">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24"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链接方式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静态链接和动态链接的优缺点</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12</a:t>
            </a:fld>
            <a:endParaRPr lang="zh-CN" altLang="en-US"/>
          </a:p>
        </p:txBody>
      </p:sp>
      <p:graphicFrame>
        <p:nvGraphicFramePr>
          <p:cNvPr id="8" name="表格 12">
            <a:extLst>
              <a:ext uri="{FF2B5EF4-FFF2-40B4-BE49-F238E27FC236}">
                <a16:creationId xmlns:a16="http://schemas.microsoft.com/office/drawing/2014/main" id="{1739756E-30B0-4E11-B19C-F670E66685D3}"/>
              </a:ext>
            </a:extLst>
          </p:cNvPr>
          <p:cNvGraphicFramePr>
            <a:graphicFrameLocks noGrp="1"/>
          </p:cNvGraphicFramePr>
          <p:nvPr/>
        </p:nvGraphicFramePr>
        <p:xfrm>
          <a:off x="2032000" y="254016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75228859"/>
                    </a:ext>
                  </a:extLst>
                </a:gridCol>
                <a:gridCol w="2709333">
                  <a:extLst>
                    <a:ext uri="{9D8B030D-6E8A-4147-A177-3AD203B41FA5}">
                      <a16:colId xmlns:a16="http://schemas.microsoft.com/office/drawing/2014/main" val="1752485860"/>
                    </a:ext>
                  </a:extLst>
                </a:gridCol>
                <a:gridCol w="2709333">
                  <a:extLst>
                    <a:ext uri="{9D8B030D-6E8A-4147-A177-3AD203B41FA5}">
                      <a16:colId xmlns:a16="http://schemas.microsoft.com/office/drawing/2014/main" val="2780351650"/>
                    </a:ext>
                  </a:extLst>
                </a:gridCol>
              </a:tblGrid>
              <a:tr h="370840">
                <a:tc>
                  <a:txBody>
                    <a:bodyPr/>
                    <a:lstStyle/>
                    <a:p>
                      <a:pPr algn="ctr"/>
                      <a:endParaRPr lang="zh-CN" altLang="en-US" sz="1600"/>
                    </a:p>
                  </a:txBody>
                  <a:tcPr/>
                </a:tc>
                <a:tc>
                  <a:txBody>
                    <a:bodyPr/>
                    <a:lstStyle/>
                    <a:p>
                      <a:pPr algn="ctr"/>
                      <a:r>
                        <a:rPr lang="zh-CN" altLang="en-US" sz="1600" dirty="0"/>
                        <a:t>静态链接</a:t>
                      </a:r>
                    </a:p>
                  </a:txBody>
                  <a:tcPr/>
                </a:tc>
                <a:tc>
                  <a:txBody>
                    <a:bodyPr/>
                    <a:lstStyle/>
                    <a:p>
                      <a:pPr algn="ctr"/>
                      <a:r>
                        <a:rPr lang="zh-CN" altLang="en-US" sz="1600" dirty="0"/>
                        <a:t>动态链接</a:t>
                      </a:r>
                    </a:p>
                  </a:txBody>
                  <a:tcPr/>
                </a:tc>
                <a:extLst>
                  <a:ext uri="{0D108BD9-81ED-4DB2-BD59-A6C34878D82A}">
                    <a16:rowId xmlns:a16="http://schemas.microsoft.com/office/drawing/2014/main" val="1889005487"/>
                  </a:ext>
                </a:extLst>
              </a:tr>
              <a:tr h="370840">
                <a:tc>
                  <a:txBody>
                    <a:bodyPr/>
                    <a:lstStyle/>
                    <a:p>
                      <a:pPr algn="ctr"/>
                      <a:r>
                        <a:rPr lang="zh-CN" altLang="en-US" sz="1600" dirty="0"/>
                        <a:t>速度</a:t>
                      </a:r>
                    </a:p>
                  </a:txBody>
                  <a:tcPr/>
                </a:tc>
                <a:tc>
                  <a:txBody>
                    <a:bodyPr/>
                    <a:lstStyle/>
                    <a:p>
                      <a:pPr algn="ctr"/>
                      <a:r>
                        <a:rPr lang="zh-CN" altLang="en-US" sz="1600" dirty="0"/>
                        <a:t>相对快</a:t>
                      </a:r>
                    </a:p>
                  </a:txBody>
                  <a:tcPr/>
                </a:tc>
                <a:tc>
                  <a:txBody>
                    <a:bodyPr/>
                    <a:lstStyle/>
                    <a:p>
                      <a:pPr algn="ctr"/>
                      <a:r>
                        <a:rPr lang="zh-CN" altLang="en-US" sz="1600" dirty="0"/>
                        <a:t>相对慢</a:t>
                      </a:r>
                    </a:p>
                  </a:txBody>
                  <a:tcPr/>
                </a:tc>
                <a:extLst>
                  <a:ext uri="{0D108BD9-81ED-4DB2-BD59-A6C34878D82A}">
                    <a16:rowId xmlns:a16="http://schemas.microsoft.com/office/drawing/2014/main" val="3829961725"/>
                  </a:ext>
                </a:extLst>
              </a:tr>
              <a:tr h="370840">
                <a:tc>
                  <a:txBody>
                    <a:bodyPr/>
                    <a:lstStyle/>
                    <a:p>
                      <a:pPr algn="ctr"/>
                      <a:r>
                        <a:rPr lang="zh-CN" altLang="en-US" sz="1600" dirty="0"/>
                        <a:t>空间占用</a:t>
                      </a:r>
                    </a:p>
                  </a:txBody>
                  <a:tcPr/>
                </a:tc>
                <a:tc>
                  <a:txBody>
                    <a:bodyPr/>
                    <a:lstStyle/>
                    <a:p>
                      <a:pPr algn="ctr"/>
                      <a:r>
                        <a:rPr lang="zh-CN" altLang="en-US" sz="1600" dirty="0"/>
                        <a:t>相对大</a:t>
                      </a:r>
                    </a:p>
                  </a:txBody>
                  <a:tcPr/>
                </a:tc>
                <a:tc>
                  <a:txBody>
                    <a:bodyPr/>
                    <a:lstStyle/>
                    <a:p>
                      <a:pPr algn="ctr"/>
                      <a:r>
                        <a:rPr lang="zh-CN" altLang="en-US" sz="1600" dirty="0"/>
                        <a:t>相对小</a:t>
                      </a:r>
                    </a:p>
                  </a:txBody>
                  <a:tcPr/>
                </a:tc>
                <a:extLst>
                  <a:ext uri="{0D108BD9-81ED-4DB2-BD59-A6C34878D82A}">
                    <a16:rowId xmlns:a16="http://schemas.microsoft.com/office/drawing/2014/main" val="4070435366"/>
                  </a:ext>
                </a:extLst>
              </a:tr>
              <a:tr h="370840">
                <a:tc>
                  <a:txBody>
                    <a:bodyPr/>
                    <a:lstStyle/>
                    <a:p>
                      <a:pPr algn="ctr"/>
                      <a:r>
                        <a:rPr lang="zh-CN" altLang="en-US" sz="1600" dirty="0"/>
                        <a:t>更新代码</a:t>
                      </a:r>
                    </a:p>
                  </a:txBody>
                  <a:tcPr/>
                </a:tc>
                <a:tc>
                  <a:txBody>
                    <a:bodyPr/>
                    <a:lstStyle/>
                    <a:p>
                      <a:pPr algn="ctr"/>
                      <a:r>
                        <a:rPr lang="zh-CN" altLang="en-US" sz="1600" dirty="0"/>
                        <a:t>相对困难</a:t>
                      </a:r>
                    </a:p>
                  </a:txBody>
                  <a:tcPr/>
                </a:tc>
                <a:tc>
                  <a:txBody>
                    <a:bodyPr/>
                    <a:lstStyle/>
                    <a:p>
                      <a:pPr algn="ctr"/>
                      <a:r>
                        <a:rPr lang="zh-CN" altLang="en-US" sz="1600" dirty="0"/>
                        <a:t>相对简单</a:t>
                      </a:r>
                    </a:p>
                  </a:txBody>
                  <a:tcPr/>
                </a:tc>
                <a:extLst>
                  <a:ext uri="{0D108BD9-81ED-4DB2-BD59-A6C34878D82A}">
                    <a16:rowId xmlns:a16="http://schemas.microsoft.com/office/drawing/2014/main" val="1697922963"/>
                  </a:ext>
                </a:extLst>
              </a:tr>
            </a:tbl>
          </a:graphicData>
        </a:graphic>
      </p:graphicFrame>
    </p:spTree>
    <p:extLst>
      <p:ext uri="{BB962C8B-B14F-4D97-AF65-F5344CB8AC3E}">
        <p14:creationId xmlns:p14="http://schemas.microsoft.com/office/powerpoint/2010/main" val="348833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可执行</a:t>
            </a:r>
            <a:r>
              <a:rPr lang="en-US" altLang="zh-CN" dirty="0">
                <a:solidFill>
                  <a:schemeClr val="tx1"/>
                </a:solidFill>
              </a:rPr>
              <a:t>ELF</a:t>
            </a:r>
            <a:r>
              <a:rPr lang="zh-CN" altLang="en-US" dirty="0">
                <a:solidFill>
                  <a:schemeClr val="tx1"/>
                </a:solidFill>
              </a:rPr>
              <a:t>文件</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可执行</a:t>
            </a:r>
            <a:r>
              <a:rPr lang="en-US" altLang="zh-CN" dirty="0"/>
              <a:t>ELF</a:t>
            </a:r>
            <a:r>
              <a:rPr lang="zh-CN" altLang="en-US" dirty="0"/>
              <a:t>文件格式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a:p>
        </p:txBody>
      </p:sp>
      <p:graphicFrame>
        <p:nvGraphicFramePr>
          <p:cNvPr id="11" name="表格 11">
            <a:extLst>
              <a:ext uri="{FF2B5EF4-FFF2-40B4-BE49-F238E27FC236}">
                <a16:creationId xmlns:a16="http://schemas.microsoft.com/office/drawing/2014/main" id="{0F6E3E17-6E28-4EAC-97E7-C3B9D06D13A8}"/>
              </a:ext>
            </a:extLst>
          </p:cNvPr>
          <p:cNvGraphicFramePr>
            <a:graphicFrameLocks noGrp="1"/>
          </p:cNvGraphicFramePr>
          <p:nvPr>
            <p:extLst>
              <p:ext uri="{D42A27DB-BD31-4B8C-83A1-F6EECF244321}">
                <p14:modId xmlns:p14="http://schemas.microsoft.com/office/powerpoint/2010/main" val="4147780301"/>
              </p:ext>
            </p:extLst>
          </p:nvPr>
        </p:nvGraphicFramePr>
        <p:xfrm>
          <a:off x="2032000" y="1476759"/>
          <a:ext cx="8128000" cy="519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19207458"/>
                    </a:ext>
                  </a:extLst>
                </a:gridCol>
                <a:gridCol w="4064000">
                  <a:extLst>
                    <a:ext uri="{9D8B030D-6E8A-4147-A177-3AD203B41FA5}">
                      <a16:colId xmlns:a16="http://schemas.microsoft.com/office/drawing/2014/main" val="3659262372"/>
                    </a:ext>
                  </a:extLst>
                </a:gridCol>
              </a:tblGrid>
              <a:tr h="370840">
                <a:tc>
                  <a:txBody>
                    <a:bodyPr/>
                    <a:lstStyle/>
                    <a:p>
                      <a:pPr algn="ctr"/>
                      <a:r>
                        <a:rPr lang="zh-CN" altLang="en-US" sz="1400" b="1" dirty="0"/>
                        <a:t>节</a:t>
                      </a:r>
                    </a:p>
                  </a:txBody>
                  <a:tcPr/>
                </a:tc>
                <a:tc>
                  <a:txBody>
                    <a:bodyPr/>
                    <a:lstStyle/>
                    <a:p>
                      <a:pPr algn="ctr"/>
                      <a:r>
                        <a:rPr lang="zh-CN" altLang="en-US" sz="1400" dirty="0"/>
                        <a:t>描述</a:t>
                      </a:r>
                    </a:p>
                  </a:txBody>
                  <a:tcPr/>
                </a:tc>
                <a:extLst>
                  <a:ext uri="{0D108BD9-81ED-4DB2-BD59-A6C34878D82A}">
                    <a16:rowId xmlns:a16="http://schemas.microsoft.com/office/drawing/2014/main" val="1031175731"/>
                  </a:ext>
                </a:extLst>
              </a:tr>
              <a:tr h="370840">
                <a:tc>
                  <a:txBody>
                    <a:bodyPr/>
                    <a:lstStyle/>
                    <a:p>
                      <a:pPr algn="ctr"/>
                      <a:r>
                        <a:rPr lang="en-US" altLang="zh-CN" sz="1400" dirty="0">
                          <a:latin typeface="+mn-lt"/>
                        </a:rPr>
                        <a:t>ELF header</a:t>
                      </a:r>
                      <a:endParaRPr lang="zh-CN" altLang="en-US" sz="1400" dirty="0">
                        <a:latin typeface="+mn-lt"/>
                      </a:endParaRPr>
                    </a:p>
                  </a:txBody>
                  <a:tcPr/>
                </a:tc>
                <a:tc>
                  <a:txBody>
                    <a:bodyPr/>
                    <a:lstStyle/>
                    <a:p>
                      <a:pPr algn="ctr"/>
                      <a:r>
                        <a:rPr lang="en-US" altLang="zh-CN" sz="1400" dirty="0">
                          <a:latin typeface="+mn-lt"/>
                          <a:ea typeface="+mn-ea"/>
                        </a:rPr>
                        <a:t>ELF</a:t>
                      </a:r>
                      <a:r>
                        <a:rPr lang="zh-CN" altLang="en-US" sz="1400" dirty="0">
                          <a:latin typeface="+mn-ea"/>
                          <a:ea typeface="+mn-ea"/>
                        </a:rPr>
                        <a:t>头</a:t>
                      </a:r>
                      <a:r>
                        <a:rPr lang="en-US" altLang="zh-CN" sz="1400" dirty="0">
                          <a:latin typeface="+mn-ea"/>
                          <a:ea typeface="+mn-ea"/>
                        </a:rPr>
                        <a:t>,</a:t>
                      </a:r>
                      <a:r>
                        <a:rPr lang="zh-CN" altLang="en-US" sz="1400" dirty="0">
                          <a:latin typeface="+mn-ea"/>
                          <a:ea typeface="+mn-ea"/>
                        </a:rPr>
                        <a:t>保存魔数、程序入口等信息</a:t>
                      </a:r>
                    </a:p>
                  </a:txBody>
                  <a:tcPr/>
                </a:tc>
                <a:extLst>
                  <a:ext uri="{0D108BD9-81ED-4DB2-BD59-A6C34878D82A}">
                    <a16:rowId xmlns:a16="http://schemas.microsoft.com/office/drawing/2014/main" val="2416201438"/>
                  </a:ext>
                </a:extLst>
              </a:tr>
              <a:tr h="370840">
                <a:tc>
                  <a:txBody>
                    <a:bodyPr/>
                    <a:lstStyle/>
                    <a:p>
                      <a:pPr algn="ctr"/>
                      <a:r>
                        <a:rPr lang="en-US" altLang="zh-CN" sz="1400" dirty="0">
                          <a:latin typeface="+mn-lt"/>
                        </a:rPr>
                        <a:t>Segment header table</a:t>
                      </a:r>
                    </a:p>
                  </a:txBody>
                  <a:tcPr/>
                </a:tc>
                <a:tc>
                  <a:txBody>
                    <a:bodyPr/>
                    <a:lstStyle/>
                    <a:p>
                      <a:pPr algn="ctr"/>
                      <a:r>
                        <a:rPr lang="zh-CN" altLang="en-US" sz="1400" dirty="0">
                          <a:latin typeface="+mn-ea"/>
                          <a:ea typeface="+mn-ea"/>
                        </a:rPr>
                        <a:t>描述可执行文件中的代码和数据到存储空间中的映射关系</a:t>
                      </a:r>
                    </a:p>
                  </a:txBody>
                  <a:tcPr/>
                </a:tc>
                <a:extLst>
                  <a:ext uri="{0D108BD9-81ED-4DB2-BD59-A6C34878D82A}">
                    <a16:rowId xmlns:a16="http://schemas.microsoft.com/office/drawing/2014/main" val="93603529"/>
                  </a:ext>
                </a:extLst>
              </a:tr>
              <a:tr h="370840">
                <a:tc>
                  <a:txBody>
                    <a:bodyPr/>
                    <a:lstStyle/>
                    <a:p>
                      <a:pPr algn="ctr"/>
                      <a:r>
                        <a:rPr lang="en-US" altLang="zh-CN" sz="1400" dirty="0">
                          <a:latin typeface="+mn-lt"/>
                        </a:rPr>
                        <a:t>.</a:t>
                      </a:r>
                      <a:r>
                        <a:rPr lang="en-US" altLang="zh-CN" sz="1400" dirty="0" err="1">
                          <a:latin typeface="+mn-lt"/>
                        </a:rPr>
                        <a:t>init</a:t>
                      </a:r>
                      <a:r>
                        <a:rPr lang="zh-CN" altLang="en-US" sz="1400" dirty="0">
                          <a:latin typeface="+mn-lt"/>
                        </a:rPr>
                        <a:t>、</a:t>
                      </a:r>
                      <a:r>
                        <a:rPr lang="en-US" altLang="zh-CN" sz="1400" dirty="0">
                          <a:latin typeface="+mn-lt"/>
                        </a:rPr>
                        <a:t>.</a:t>
                      </a:r>
                      <a:r>
                        <a:rPr lang="en-US" altLang="zh-CN" sz="1400" dirty="0" err="1">
                          <a:latin typeface="+mn-lt"/>
                        </a:rPr>
                        <a:t>fini</a:t>
                      </a:r>
                      <a:endParaRPr lang="zh-CN" altLang="en-US" sz="1400" dirty="0">
                        <a:latin typeface="+mn-lt"/>
                      </a:endParaRPr>
                    </a:p>
                  </a:txBody>
                  <a:tcPr/>
                </a:tc>
                <a:tc>
                  <a:txBody>
                    <a:bodyPr/>
                    <a:lstStyle/>
                    <a:p>
                      <a:pPr algn="ctr"/>
                      <a:r>
                        <a:rPr lang="zh-CN" altLang="en-US" sz="1400" dirty="0">
                          <a:latin typeface="+mn-ea"/>
                          <a:ea typeface="+mn-ea"/>
                        </a:rPr>
                        <a:t>用于执行时的初始化和结束</a:t>
                      </a:r>
                    </a:p>
                  </a:txBody>
                  <a:tcPr/>
                </a:tc>
                <a:extLst>
                  <a:ext uri="{0D108BD9-81ED-4DB2-BD59-A6C34878D82A}">
                    <a16:rowId xmlns:a16="http://schemas.microsoft.com/office/drawing/2014/main" val="3713672112"/>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.text</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保存程序中的所有指令信息</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915429946"/>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.rdata</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也称为</a:t>
                      </a:r>
                      <a:r>
                        <a:rPr lang="en-US" sz="1400" kern="0" dirty="0">
                          <a:effectLst/>
                          <a:latin typeface="+mn-lt"/>
                          <a:ea typeface="+mn-ea"/>
                          <a:cs typeface="Times New Roman" panose="02020603050405020304" pitchFamily="18" charset="0"/>
                        </a:rPr>
                        <a:t>.rodata</a:t>
                      </a:r>
                      <a:r>
                        <a:rPr lang="zh-CN" sz="1400" kern="0" dirty="0">
                          <a:effectLst/>
                          <a:latin typeface="+mn-ea"/>
                          <a:ea typeface="+mn-ea"/>
                          <a:cs typeface="Times New Roman" panose="02020603050405020304" pitchFamily="18" charset="0"/>
                        </a:rPr>
                        <a:t>节，保存只读数据，例如字符串常量，被</a:t>
                      </a:r>
                      <a:r>
                        <a:rPr lang="en-US" sz="1400" kern="0" dirty="0">
                          <a:effectLst/>
                          <a:latin typeface="+mn-lt"/>
                          <a:ea typeface="+mn-ea"/>
                          <a:cs typeface="Times New Roman" panose="02020603050405020304" pitchFamily="18" charset="0"/>
                        </a:rPr>
                        <a:t>const</a:t>
                      </a:r>
                      <a:r>
                        <a:rPr lang="zh-CN" sz="1400" kern="0" dirty="0">
                          <a:effectLst/>
                          <a:latin typeface="+mn-ea"/>
                          <a:ea typeface="+mn-ea"/>
                          <a:cs typeface="Times New Roman" panose="02020603050405020304" pitchFamily="18" charset="0"/>
                        </a:rPr>
                        <a:t>修饰的变量</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58519930"/>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.data</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保存已初始化的全局变量和局部静态变量</a:t>
                      </a:r>
                      <a:r>
                        <a:rPr lang="en-US" sz="1400" kern="0" dirty="0">
                          <a:effectLst/>
                          <a:latin typeface="+mn-ea"/>
                          <a:ea typeface="+mn-ea"/>
                          <a:cs typeface="Times New Roman" panose="02020603050405020304" pitchFamily="18" charset="0"/>
                        </a:rPr>
                        <a:t>,</a:t>
                      </a:r>
                      <a:r>
                        <a:rPr lang="zh-CN" sz="1400" kern="0" dirty="0">
                          <a:effectLst/>
                          <a:latin typeface="+mn-ea"/>
                          <a:ea typeface="+mn-ea"/>
                          <a:cs typeface="Times New Roman" panose="02020603050405020304" pitchFamily="18" charset="0"/>
                        </a:rPr>
                        <a:t>它通常是可执行文件中最大的部分</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930363801"/>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.bss</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a:effectLst/>
                          <a:latin typeface="+mn-ea"/>
                          <a:ea typeface="+mn-ea"/>
                          <a:cs typeface="Times New Roman" panose="02020603050405020304" pitchFamily="18" charset="0"/>
                        </a:rPr>
                        <a:t>保存未初始化的全局变量和局部静态变量</a:t>
                      </a:r>
                      <a:endParaRPr lang="zh-CN" sz="14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763165324"/>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.symtab</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a:effectLst/>
                          <a:latin typeface="+mn-ea"/>
                          <a:ea typeface="+mn-ea"/>
                          <a:cs typeface="Times New Roman" panose="02020603050405020304" pitchFamily="18" charset="0"/>
                        </a:rPr>
                        <a:t>保存定位和重新定位程序符号所需的信息定义和引用</a:t>
                      </a:r>
                      <a:endParaRPr lang="zh-CN" sz="14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617213792"/>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.debug</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调试符号表，包含程序中定义的局部变量和类型、定义和引用的全局变量以及原始的源文件</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68684020"/>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  .line	</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源程序中行号和</a:t>
                      </a:r>
                      <a:r>
                        <a:rPr lang="en-US" sz="1400" kern="0" dirty="0">
                          <a:effectLst/>
                          <a:latin typeface="+mn-lt"/>
                          <a:ea typeface="+mn-ea"/>
                          <a:cs typeface="Times New Roman" panose="02020603050405020304" pitchFamily="18" charset="0"/>
                        </a:rPr>
                        <a:t>.text</a:t>
                      </a:r>
                      <a:r>
                        <a:rPr lang="zh-CN" sz="1400" kern="0" dirty="0">
                          <a:effectLst/>
                          <a:latin typeface="+mn-ea"/>
                          <a:ea typeface="+mn-ea"/>
                          <a:cs typeface="Times New Roman" panose="02020603050405020304" pitchFamily="18" charset="0"/>
                        </a:rPr>
                        <a:t>节中机器指令之间的映射</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024959121"/>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.strtab</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包含</a:t>
                      </a:r>
                      <a:r>
                        <a:rPr lang="en-US" sz="1400" kern="0" dirty="0">
                          <a:effectLst/>
                          <a:latin typeface="+mn-lt"/>
                          <a:ea typeface="+mn-ea"/>
                          <a:cs typeface="Times New Roman" panose="02020603050405020304" pitchFamily="18" charset="0"/>
                        </a:rPr>
                        <a:t>.symtab</a:t>
                      </a:r>
                      <a:r>
                        <a:rPr lang="zh-CN" sz="1400" kern="0" dirty="0">
                          <a:effectLst/>
                          <a:latin typeface="+mn-ea"/>
                          <a:ea typeface="+mn-ea"/>
                          <a:cs typeface="Times New Roman" panose="02020603050405020304" pitchFamily="18" charset="0"/>
                        </a:rPr>
                        <a:t>节中的符号以及节头表中的节名</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846217536"/>
                  </a:ext>
                </a:extLst>
              </a:tr>
              <a:tr h="370840">
                <a:tc>
                  <a:txBody>
                    <a:bodyPr/>
                    <a:lstStyle/>
                    <a:p>
                      <a:pPr indent="127000" algn="ctr"/>
                      <a:r>
                        <a:rPr lang="en-US" sz="1400" kern="0" dirty="0">
                          <a:effectLst/>
                          <a:latin typeface="+mn-lt"/>
                          <a:ea typeface="宋体" panose="02010600030101010101" pitchFamily="2" charset="-122"/>
                          <a:cs typeface="Times New Roman" panose="02020603050405020304" pitchFamily="18" charset="0"/>
                        </a:rPr>
                        <a:t>Section Header Table</a:t>
                      </a:r>
                      <a:endParaRPr lang="zh-CN" sz="1400" kern="100" dirty="0">
                        <a:effectLst/>
                        <a:latin typeface="+mn-lt"/>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zh-CN" sz="1400" kern="0" dirty="0">
                          <a:effectLst/>
                          <a:latin typeface="+mn-ea"/>
                          <a:ea typeface="+mn-ea"/>
                          <a:cs typeface="Times New Roman" panose="02020603050405020304" pitchFamily="18" charset="0"/>
                        </a:rPr>
                        <a:t>节头表包含文件中各节的说明信息</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366172343"/>
                  </a:ext>
                </a:extLst>
              </a:tr>
            </a:tbl>
          </a:graphicData>
        </a:graphic>
      </p:graphicFrame>
      <p:sp>
        <p:nvSpPr>
          <p:cNvPr id="12" name="左大括号 11">
            <a:extLst>
              <a:ext uri="{FF2B5EF4-FFF2-40B4-BE49-F238E27FC236}">
                <a16:creationId xmlns:a16="http://schemas.microsoft.com/office/drawing/2014/main" id="{FAB968E9-874D-4A47-A89B-1D834690923B}"/>
              </a:ext>
            </a:extLst>
          </p:cNvPr>
          <p:cNvSpPr/>
          <p:nvPr/>
        </p:nvSpPr>
        <p:spPr>
          <a:xfrm>
            <a:off x="1629391" y="2068719"/>
            <a:ext cx="402609" cy="1624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FA8A43F-F83D-45B7-9717-64568F9D4BD1}"/>
              </a:ext>
            </a:extLst>
          </p:cNvPr>
          <p:cNvSpPr txBox="1"/>
          <p:nvPr/>
        </p:nvSpPr>
        <p:spPr>
          <a:xfrm>
            <a:off x="238836" y="2688609"/>
            <a:ext cx="1390555" cy="369332"/>
          </a:xfrm>
          <a:prstGeom prst="rect">
            <a:avLst/>
          </a:prstGeom>
          <a:noFill/>
        </p:spPr>
        <p:txBody>
          <a:bodyPr wrap="square" rtlCol="0">
            <a:spAutoFit/>
          </a:bodyPr>
          <a:lstStyle/>
          <a:p>
            <a:r>
              <a:rPr lang="zh-CN" altLang="en-US" dirty="0">
                <a:solidFill>
                  <a:srgbClr val="FF0000"/>
                </a:solidFill>
              </a:rPr>
              <a:t>只读代码段</a:t>
            </a:r>
          </a:p>
        </p:txBody>
      </p:sp>
      <p:sp>
        <p:nvSpPr>
          <p:cNvPr id="14" name="左大括号 13">
            <a:extLst>
              <a:ext uri="{FF2B5EF4-FFF2-40B4-BE49-F238E27FC236}">
                <a16:creationId xmlns:a16="http://schemas.microsoft.com/office/drawing/2014/main" id="{52E4E83A-C453-4C8C-BE67-E9890DF872AA}"/>
              </a:ext>
            </a:extLst>
          </p:cNvPr>
          <p:cNvSpPr/>
          <p:nvPr/>
        </p:nvSpPr>
        <p:spPr>
          <a:xfrm>
            <a:off x="1719618" y="4039737"/>
            <a:ext cx="312382" cy="450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A2B09F8-FA42-42F1-BB91-C5F81924E5B1}"/>
              </a:ext>
            </a:extLst>
          </p:cNvPr>
          <p:cNvSpPr txBox="1"/>
          <p:nvPr/>
        </p:nvSpPr>
        <p:spPr>
          <a:xfrm>
            <a:off x="150125" y="4039737"/>
            <a:ext cx="1569493" cy="369332"/>
          </a:xfrm>
          <a:prstGeom prst="rect">
            <a:avLst/>
          </a:prstGeom>
          <a:noFill/>
        </p:spPr>
        <p:txBody>
          <a:bodyPr wrap="square" rtlCol="0">
            <a:spAutoFit/>
          </a:bodyPr>
          <a:lstStyle/>
          <a:p>
            <a:r>
              <a:rPr lang="zh-CN" altLang="en-US" dirty="0">
                <a:solidFill>
                  <a:srgbClr val="FF0000"/>
                </a:solidFill>
              </a:rPr>
              <a:t>可读写数据段</a:t>
            </a:r>
          </a:p>
        </p:txBody>
      </p:sp>
      <p:sp>
        <p:nvSpPr>
          <p:cNvPr id="16" name="左大括号 15">
            <a:extLst>
              <a:ext uri="{FF2B5EF4-FFF2-40B4-BE49-F238E27FC236}">
                <a16:creationId xmlns:a16="http://schemas.microsoft.com/office/drawing/2014/main" id="{2D8C26E0-7D09-4B90-8AEB-60A12A97561D}"/>
              </a:ext>
            </a:extLst>
          </p:cNvPr>
          <p:cNvSpPr/>
          <p:nvPr/>
        </p:nvSpPr>
        <p:spPr>
          <a:xfrm>
            <a:off x="1411785" y="4921903"/>
            <a:ext cx="615666" cy="1603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0B9B19-C033-46B8-8670-D18925B00335}"/>
              </a:ext>
            </a:extLst>
          </p:cNvPr>
          <p:cNvSpPr txBox="1"/>
          <p:nvPr/>
        </p:nvSpPr>
        <p:spPr>
          <a:xfrm>
            <a:off x="305557" y="5314947"/>
            <a:ext cx="1257111" cy="923330"/>
          </a:xfrm>
          <a:prstGeom prst="rect">
            <a:avLst/>
          </a:prstGeom>
          <a:noFill/>
        </p:spPr>
        <p:txBody>
          <a:bodyPr wrap="square" rtlCol="0">
            <a:spAutoFit/>
          </a:bodyPr>
          <a:lstStyle/>
          <a:p>
            <a:r>
              <a:rPr lang="zh-CN" altLang="en-US" dirty="0">
                <a:solidFill>
                  <a:srgbClr val="FF0000"/>
                </a:solidFill>
              </a:rPr>
              <a:t>无需映射到存储空间的信息</a:t>
            </a:r>
          </a:p>
        </p:txBody>
      </p:sp>
    </p:spTree>
    <p:extLst>
      <p:ext uri="{BB962C8B-B14F-4D97-AF65-F5344CB8AC3E}">
        <p14:creationId xmlns:p14="http://schemas.microsoft.com/office/powerpoint/2010/main" val="136165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目标文件视图</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目标文件格式：链接视图和执行视图</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a:p>
        </p:txBody>
      </p:sp>
      <p:graphicFrame>
        <p:nvGraphicFramePr>
          <p:cNvPr id="8" name="表格 8">
            <a:extLst>
              <a:ext uri="{FF2B5EF4-FFF2-40B4-BE49-F238E27FC236}">
                <a16:creationId xmlns:a16="http://schemas.microsoft.com/office/drawing/2014/main" id="{A7E86F59-F577-4AFC-8067-8238B19BEB54}"/>
              </a:ext>
            </a:extLst>
          </p:cNvPr>
          <p:cNvGraphicFramePr>
            <a:graphicFrameLocks noGrp="1"/>
          </p:cNvGraphicFramePr>
          <p:nvPr/>
        </p:nvGraphicFramePr>
        <p:xfrm>
          <a:off x="2032000" y="2024023"/>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95151491"/>
                    </a:ext>
                  </a:extLst>
                </a:gridCol>
                <a:gridCol w="4064000">
                  <a:extLst>
                    <a:ext uri="{9D8B030D-6E8A-4147-A177-3AD203B41FA5}">
                      <a16:colId xmlns:a16="http://schemas.microsoft.com/office/drawing/2014/main" val="3366284529"/>
                    </a:ext>
                  </a:extLst>
                </a:gridCol>
              </a:tblGrid>
              <a:tr h="370840">
                <a:tc>
                  <a:txBody>
                    <a:bodyPr/>
                    <a:lstStyle/>
                    <a:p>
                      <a:pPr algn="ctr"/>
                      <a:r>
                        <a:rPr lang="zh-CN" altLang="en-US" sz="1600" dirty="0"/>
                        <a:t>链接视图</a:t>
                      </a:r>
                    </a:p>
                  </a:txBody>
                  <a:tcPr/>
                </a:tc>
                <a:tc>
                  <a:txBody>
                    <a:bodyPr/>
                    <a:lstStyle/>
                    <a:p>
                      <a:pPr algn="ctr"/>
                      <a:r>
                        <a:rPr lang="zh-CN" altLang="en-US" sz="1600" dirty="0"/>
                        <a:t>执行视图</a:t>
                      </a:r>
                    </a:p>
                  </a:txBody>
                  <a:tcPr/>
                </a:tc>
                <a:extLst>
                  <a:ext uri="{0D108BD9-81ED-4DB2-BD59-A6C34878D82A}">
                    <a16:rowId xmlns:a16="http://schemas.microsoft.com/office/drawing/2014/main" val="3106697040"/>
                  </a:ext>
                </a:extLst>
              </a:tr>
              <a:tr h="370840">
                <a:tc>
                  <a:txBody>
                    <a:bodyPr/>
                    <a:lstStyle/>
                    <a:p>
                      <a:pPr algn="ctr"/>
                      <a:r>
                        <a:rPr lang="en-US" sz="1600" kern="0" dirty="0">
                          <a:effectLst/>
                          <a:latin typeface="+mn-lt"/>
                          <a:ea typeface="+mn-ea"/>
                          <a:cs typeface="Arial" panose="020B0604020202020204" pitchFamily="34" charset="0"/>
                        </a:rPr>
                        <a:t>ELF</a:t>
                      </a:r>
                      <a:r>
                        <a:rPr lang="zh-CN" sz="1600" kern="0" dirty="0">
                          <a:effectLst/>
                          <a:latin typeface="+mn-ea"/>
                          <a:ea typeface="+mn-ea"/>
                          <a:cs typeface="Arial" panose="020B0604020202020204" pitchFamily="34" charset="0"/>
                        </a:rPr>
                        <a:t>头</a:t>
                      </a:r>
                      <a:endParaRPr lang="zh-CN" sz="1600" kern="100" dirty="0">
                        <a:effectLst/>
                        <a:latin typeface="+mn-ea"/>
                        <a:ea typeface="+mn-ea"/>
                        <a:cs typeface="Arial" panose="020B0604020202020204" pitchFamily="34" charset="0"/>
                      </a:endParaRPr>
                    </a:p>
                  </a:txBody>
                  <a:tcPr marL="68580" marR="68580" marT="0" marB="0"/>
                </a:tc>
                <a:tc>
                  <a:txBody>
                    <a:bodyPr/>
                    <a:lstStyle/>
                    <a:p>
                      <a:pPr algn="ctr"/>
                      <a:r>
                        <a:rPr lang="en-US" sz="1600" kern="0" dirty="0">
                          <a:effectLst/>
                          <a:latin typeface="+mn-lt"/>
                          <a:ea typeface="+mn-ea"/>
                          <a:cs typeface="Arial" panose="020B0604020202020204" pitchFamily="34" charset="0"/>
                        </a:rPr>
                        <a:t>ELF</a:t>
                      </a:r>
                      <a:r>
                        <a:rPr lang="zh-CN" sz="1600" kern="0" dirty="0">
                          <a:effectLst/>
                          <a:latin typeface="+mn-ea"/>
                          <a:ea typeface="+mn-ea"/>
                          <a:cs typeface="Arial" panose="020B0604020202020204" pitchFamily="34" charset="0"/>
                        </a:rPr>
                        <a:t>头</a:t>
                      </a:r>
                      <a:endParaRPr lang="zh-CN" sz="1600" kern="100" dirty="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3720574755"/>
                  </a:ext>
                </a:extLst>
              </a:tr>
              <a:tr h="370840">
                <a:tc>
                  <a:txBody>
                    <a:bodyPr/>
                    <a:lstStyle/>
                    <a:p>
                      <a:pPr algn="ctr"/>
                      <a:r>
                        <a:rPr lang="zh-CN" sz="1600" kern="0">
                          <a:effectLst/>
                          <a:latin typeface="+mn-ea"/>
                          <a:ea typeface="+mn-ea"/>
                          <a:cs typeface="Arial" panose="020B0604020202020204" pitchFamily="34" charset="0"/>
                        </a:rPr>
                        <a:t>程序头表</a:t>
                      </a:r>
                      <a:r>
                        <a:rPr lang="en-US" sz="1600" kern="0">
                          <a:effectLst/>
                          <a:latin typeface="+mn-ea"/>
                          <a:ea typeface="+mn-ea"/>
                          <a:cs typeface="Arial" panose="020B0604020202020204" pitchFamily="34" charset="0"/>
                        </a:rPr>
                        <a:t>(</a:t>
                      </a:r>
                      <a:r>
                        <a:rPr lang="zh-CN" sz="1600" kern="0">
                          <a:effectLst/>
                          <a:latin typeface="+mn-ea"/>
                          <a:ea typeface="+mn-ea"/>
                          <a:cs typeface="Arial" panose="020B0604020202020204" pitchFamily="34" charset="0"/>
                        </a:rPr>
                        <a:t>可选</a:t>
                      </a: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zh-CN" sz="1600" kern="0">
                          <a:effectLst/>
                          <a:latin typeface="+mn-ea"/>
                          <a:ea typeface="+mn-ea"/>
                          <a:cs typeface="Arial" panose="020B0604020202020204" pitchFamily="34" charset="0"/>
                        </a:rPr>
                        <a:t>程序头表</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573827480"/>
                  </a:ext>
                </a:extLst>
              </a:tr>
              <a:tr h="370840">
                <a:tc>
                  <a:txBody>
                    <a:bodyPr/>
                    <a:lstStyle/>
                    <a:p>
                      <a:pPr algn="ctr"/>
                      <a:r>
                        <a:rPr lang="zh-CN" sz="1600" kern="0">
                          <a:effectLst/>
                          <a:latin typeface="+mn-ea"/>
                          <a:ea typeface="+mn-ea"/>
                          <a:cs typeface="Arial" panose="020B0604020202020204" pitchFamily="34" charset="0"/>
                        </a:rPr>
                        <a:t>节</a:t>
                      </a:r>
                      <a:r>
                        <a:rPr lang="en-US" sz="1600" kern="0">
                          <a:effectLst/>
                          <a:latin typeface="+mn-ea"/>
                          <a:ea typeface="+mn-ea"/>
                          <a:cs typeface="Arial" panose="020B0604020202020204" pitchFamily="34" charset="0"/>
                        </a:rPr>
                        <a:t> 1</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zh-CN" sz="1600" kern="0">
                          <a:effectLst/>
                          <a:latin typeface="+mn-ea"/>
                          <a:ea typeface="+mn-ea"/>
                          <a:cs typeface="Arial" panose="020B0604020202020204" pitchFamily="34" charset="0"/>
                        </a:rPr>
                        <a:t>段</a:t>
                      </a:r>
                      <a:r>
                        <a:rPr lang="en-US" sz="1600" kern="0">
                          <a:effectLst/>
                          <a:latin typeface="+mn-ea"/>
                          <a:ea typeface="+mn-ea"/>
                          <a:cs typeface="Arial" panose="020B0604020202020204" pitchFamily="34" charset="0"/>
                        </a:rPr>
                        <a:t> 1</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486483701"/>
                  </a:ext>
                </a:extLst>
              </a:tr>
              <a:tr h="370840">
                <a:tc>
                  <a:txBody>
                    <a:bodyPr/>
                    <a:lstStyle/>
                    <a:p>
                      <a:pPr algn="ct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zh-CN" sz="1600" kern="0">
                          <a:effectLst/>
                          <a:latin typeface="+mn-ea"/>
                          <a:ea typeface="+mn-ea"/>
                          <a:cs typeface="Arial" panose="020B0604020202020204" pitchFamily="34" charset="0"/>
                        </a:rPr>
                        <a:t>段</a:t>
                      </a:r>
                      <a:r>
                        <a:rPr lang="en-US" sz="1600" kern="0">
                          <a:effectLst/>
                          <a:latin typeface="+mn-ea"/>
                          <a:ea typeface="+mn-ea"/>
                          <a:cs typeface="Arial" panose="020B0604020202020204" pitchFamily="34" charset="0"/>
                        </a:rPr>
                        <a:t> 2</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4167420372"/>
                  </a:ext>
                </a:extLst>
              </a:tr>
              <a:tr h="370840">
                <a:tc>
                  <a:txBody>
                    <a:bodyPr/>
                    <a:lstStyle/>
                    <a:p>
                      <a:pPr algn="ctr"/>
                      <a:r>
                        <a:rPr lang="zh-CN" sz="1600" kern="0">
                          <a:effectLst/>
                          <a:latin typeface="+mn-ea"/>
                          <a:ea typeface="+mn-ea"/>
                          <a:cs typeface="Arial" panose="020B0604020202020204" pitchFamily="34" charset="0"/>
                        </a:rPr>
                        <a:t>节</a:t>
                      </a:r>
                      <a:r>
                        <a:rPr lang="en-US" sz="1600" kern="0">
                          <a:effectLst/>
                          <a:latin typeface="+mn-ea"/>
                          <a:ea typeface="+mn-ea"/>
                          <a:cs typeface="Arial" panose="020B0604020202020204" pitchFamily="34" charset="0"/>
                        </a:rPr>
                        <a:t> n</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1017868864"/>
                  </a:ext>
                </a:extLst>
              </a:tr>
              <a:tr h="370840">
                <a:tc>
                  <a:txBody>
                    <a:bodyPr/>
                    <a:lstStyle/>
                    <a:p>
                      <a:pPr algn="ct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3529337897"/>
                  </a:ext>
                </a:extLst>
              </a:tr>
              <a:tr h="370840">
                <a:tc>
                  <a:txBody>
                    <a:bodyPr/>
                    <a:lstStyle/>
                    <a:p>
                      <a:pPr algn="ctr"/>
                      <a:r>
                        <a:rPr lang="en-US" sz="1600" kern="0">
                          <a:effectLst/>
                          <a:latin typeface="+mn-ea"/>
                          <a:ea typeface="+mn-ea"/>
                          <a:cs typeface="Arial" panose="020B0604020202020204" pitchFamily="34" charset="0"/>
                        </a:rPr>
                        <a:t>…</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zh-CN" sz="1600" kern="0">
                          <a:effectLst/>
                          <a:latin typeface="+mn-ea"/>
                          <a:ea typeface="+mn-ea"/>
                          <a:cs typeface="Arial" panose="020B0604020202020204" pitchFamily="34" charset="0"/>
                        </a:rPr>
                        <a:t>段</a:t>
                      </a:r>
                      <a:r>
                        <a:rPr lang="en-US" sz="1600" kern="0">
                          <a:effectLst/>
                          <a:latin typeface="+mn-ea"/>
                          <a:ea typeface="+mn-ea"/>
                          <a:cs typeface="Arial" panose="020B0604020202020204" pitchFamily="34" charset="0"/>
                        </a:rPr>
                        <a:t> n</a:t>
                      </a:r>
                      <a:endParaRPr lang="zh-CN" sz="1600" kern="10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1186883200"/>
                  </a:ext>
                </a:extLst>
              </a:tr>
              <a:tr h="370840">
                <a:tc>
                  <a:txBody>
                    <a:bodyPr/>
                    <a:lstStyle/>
                    <a:p>
                      <a:pPr algn="ctr"/>
                      <a:r>
                        <a:rPr lang="zh-CN" sz="1600" kern="0">
                          <a:effectLst/>
                          <a:latin typeface="+mn-ea"/>
                          <a:ea typeface="+mn-ea"/>
                          <a:cs typeface="Arial" panose="020B0604020202020204" pitchFamily="34" charset="0"/>
                        </a:rPr>
                        <a:t>节头表</a:t>
                      </a:r>
                      <a:endParaRPr lang="zh-CN" sz="1600" kern="100">
                        <a:effectLst/>
                        <a:latin typeface="+mn-ea"/>
                        <a:ea typeface="+mn-ea"/>
                        <a:cs typeface="Arial" panose="020B0604020202020204" pitchFamily="34" charset="0"/>
                      </a:endParaRPr>
                    </a:p>
                  </a:txBody>
                  <a:tcPr marL="68580" marR="68580" marT="0" marB="0"/>
                </a:tc>
                <a:tc>
                  <a:txBody>
                    <a:bodyPr/>
                    <a:lstStyle/>
                    <a:p>
                      <a:pPr algn="ctr"/>
                      <a:r>
                        <a:rPr lang="zh-CN" sz="1600" kern="0" dirty="0">
                          <a:effectLst/>
                          <a:latin typeface="+mn-ea"/>
                          <a:ea typeface="+mn-ea"/>
                          <a:cs typeface="Arial" panose="020B0604020202020204" pitchFamily="34" charset="0"/>
                        </a:rPr>
                        <a:t>段头表</a:t>
                      </a:r>
                      <a:r>
                        <a:rPr lang="en-US" sz="1600" kern="0" dirty="0">
                          <a:effectLst/>
                          <a:latin typeface="+mn-ea"/>
                          <a:ea typeface="+mn-ea"/>
                          <a:cs typeface="Arial" panose="020B0604020202020204" pitchFamily="34" charset="0"/>
                        </a:rPr>
                        <a:t>(</a:t>
                      </a:r>
                      <a:r>
                        <a:rPr lang="zh-CN" sz="1600" kern="0" dirty="0">
                          <a:effectLst/>
                          <a:latin typeface="+mn-ea"/>
                          <a:ea typeface="+mn-ea"/>
                          <a:cs typeface="Arial" panose="020B0604020202020204" pitchFamily="34" charset="0"/>
                        </a:rPr>
                        <a:t>可选</a:t>
                      </a:r>
                      <a:r>
                        <a:rPr lang="en-US" sz="1600" kern="0" dirty="0">
                          <a:effectLst/>
                          <a:latin typeface="+mn-ea"/>
                          <a:ea typeface="+mn-ea"/>
                          <a:cs typeface="Arial" panose="020B0604020202020204" pitchFamily="34" charset="0"/>
                        </a:rPr>
                        <a:t>)</a:t>
                      </a:r>
                      <a:endParaRPr lang="zh-CN" sz="1600" kern="100" dirty="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1155170545"/>
                  </a:ext>
                </a:extLst>
              </a:tr>
            </a:tbl>
          </a:graphicData>
        </a:graphic>
      </p:graphicFrame>
      <p:sp>
        <p:nvSpPr>
          <p:cNvPr id="10" name="文本框 9">
            <a:extLst>
              <a:ext uri="{FF2B5EF4-FFF2-40B4-BE49-F238E27FC236}">
                <a16:creationId xmlns:a16="http://schemas.microsoft.com/office/drawing/2014/main" id="{CB4D8018-971B-4212-B746-731C42E45264}"/>
              </a:ext>
            </a:extLst>
          </p:cNvPr>
          <p:cNvSpPr txBox="1"/>
          <p:nvPr/>
        </p:nvSpPr>
        <p:spPr>
          <a:xfrm>
            <a:off x="2031999" y="5670645"/>
            <a:ext cx="8299355" cy="923330"/>
          </a:xfrm>
          <a:prstGeom prst="rect">
            <a:avLst/>
          </a:prstGeom>
          <a:noFill/>
        </p:spPr>
        <p:txBody>
          <a:bodyPr wrap="square" rtlCol="0">
            <a:spAutoFit/>
          </a:bodyPr>
          <a:lstStyle/>
          <a:p>
            <a:r>
              <a:rPr lang="zh-CN" altLang="en-US" dirty="0"/>
              <a:t>节主要在目标代码文件中表示内容布局，其存储的信息用于链接器对代码重定位。</a:t>
            </a:r>
            <a:endParaRPr lang="en-US" altLang="zh-CN" dirty="0"/>
          </a:p>
          <a:p>
            <a:endParaRPr lang="en-US" altLang="zh-CN" dirty="0"/>
          </a:p>
          <a:p>
            <a:r>
              <a:rPr lang="zh-CN" altLang="en-US" dirty="0"/>
              <a:t>段是当文件载入内存执行时采用的组织方式，用来建立可执行文件的进程映像。</a:t>
            </a:r>
          </a:p>
        </p:txBody>
      </p:sp>
    </p:spTree>
    <p:extLst>
      <p:ext uri="{BB962C8B-B14F-4D97-AF65-F5344CB8AC3E}">
        <p14:creationId xmlns:p14="http://schemas.microsoft.com/office/powerpoint/2010/main" val="138083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程序运行</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a:p>
        </p:txBody>
      </p:sp>
      <p:sp>
        <p:nvSpPr>
          <p:cNvPr id="8" name="文本框 7">
            <a:extLst>
              <a:ext uri="{FF2B5EF4-FFF2-40B4-BE49-F238E27FC236}">
                <a16:creationId xmlns:a16="http://schemas.microsoft.com/office/drawing/2014/main" id="{0541C2F5-3EA3-433E-9F3B-5525C32BE80D}"/>
              </a:ext>
            </a:extLst>
          </p:cNvPr>
          <p:cNvSpPr txBox="1"/>
          <p:nvPr/>
        </p:nvSpPr>
        <p:spPr>
          <a:xfrm>
            <a:off x="388746" y="1222590"/>
            <a:ext cx="11389186" cy="5078313"/>
          </a:xfrm>
          <a:prstGeom prst="rect">
            <a:avLst/>
          </a:prstGeom>
          <a:noFill/>
        </p:spPr>
        <p:txBody>
          <a:bodyPr wrap="square" rtlCol="0">
            <a:spAutoFit/>
          </a:bodyPr>
          <a:lstStyle/>
          <a:p>
            <a:r>
              <a:rPr lang="zh-CN" altLang="en-US" dirty="0"/>
              <a:t>      </a:t>
            </a:r>
            <a:r>
              <a:rPr lang="zh-CN" altLang="zh-CN" dirty="0"/>
              <a:t>正常情况下，链接之后得到的程序就可以运行了。在运行前，可执行程序是以文件的形式存储在计算机存储设备中，</a:t>
            </a:r>
            <a:r>
              <a:rPr lang="zh-CN" altLang="zh-CN" dirty="0">
                <a:solidFill>
                  <a:srgbClr val="FF0000"/>
                </a:solidFill>
              </a:rPr>
              <a:t>操作系统内核</a:t>
            </a:r>
            <a:r>
              <a:rPr lang="zh-CN" altLang="en-US" dirty="0">
                <a:solidFill>
                  <a:srgbClr val="FF0000"/>
                </a:solidFill>
              </a:rPr>
              <a:t>首先</a:t>
            </a:r>
            <a:r>
              <a:rPr lang="zh-CN" altLang="zh-CN" dirty="0">
                <a:solidFill>
                  <a:srgbClr val="FF0000"/>
                </a:solidFill>
              </a:rPr>
              <a:t>需将程序装入内存中才可执行程序</a:t>
            </a:r>
            <a:r>
              <a:rPr lang="zh-CN" altLang="zh-CN" dirty="0"/>
              <a:t>。</a:t>
            </a:r>
            <a:endParaRPr lang="en-US" altLang="zh-CN" dirty="0"/>
          </a:p>
          <a:p>
            <a:endParaRPr lang="en-US" altLang="zh-CN" dirty="0"/>
          </a:p>
          <a:p>
            <a:r>
              <a:rPr lang="en-US" altLang="zh-CN" dirty="0"/>
              <a:t>      </a:t>
            </a:r>
            <a:r>
              <a:rPr lang="zh-CN" altLang="zh-CN" dirty="0"/>
              <a:t>操作系统中的加载器（</a:t>
            </a:r>
            <a:r>
              <a:rPr lang="en-US" altLang="zh-CN" dirty="0"/>
              <a:t>loader</a:t>
            </a:r>
            <a:r>
              <a:rPr lang="zh-CN" altLang="zh-CN" dirty="0"/>
              <a:t>）负责把一个可执行文件加载到内存中。加载器会执行内存加载前的访问验证，首先，操作系统内核确认目标文件是一个可执行映像，并读取可执行目标文件的头信息，并对类型、访问权限、内存需求和运行指令的能力进行验证。具体的操作流程包括：</a:t>
            </a:r>
            <a:endParaRPr lang="en-US" altLang="zh-CN" dirty="0"/>
          </a:p>
          <a:p>
            <a:endParaRPr lang="zh-CN" altLang="zh-CN" dirty="0"/>
          </a:p>
          <a:p>
            <a:pPr marL="1062900" indent="-342900">
              <a:buAutoNum type="arabicParenBoth"/>
            </a:pPr>
            <a:r>
              <a:rPr lang="zh-CN" altLang="zh-CN" dirty="0"/>
              <a:t>为程序的执行分配主存空间</a:t>
            </a:r>
            <a:endParaRPr lang="en-US" altLang="zh-CN" dirty="0"/>
          </a:p>
          <a:p>
            <a:pPr marL="1062900" indent="-342900">
              <a:buAutoNum type="arabicParenBoth"/>
            </a:pPr>
            <a:endParaRPr lang="zh-CN" altLang="zh-CN" dirty="0"/>
          </a:p>
          <a:p>
            <a:pPr marL="720000"/>
            <a:r>
              <a:rPr lang="en-US" altLang="zh-CN" dirty="0"/>
              <a:t>(2) </a:t>
            </a:r>
            <a:r>
              <a:rPr lang="zh-CN" altLang="zh-CN" dirty="0"/>
              <a:t>将地址空间从辅助存储器复制到主存储器</a:t>
            </a:r>
            <a:endParaRPr lang="en-US" altLang="zh-CN" dirty="0"/>
          </a:p>
          <a:p>
            <a:pPr marL="720000"/>
            <a:endParaRPr lang="zh-CN" altLang="zh-CN" dirty="0"/>
          </a:p>
          <a:p>
            <a:pPr marL="720000"/>
            <a:r>
              <a:rPr lang="en-US" altLang="zh-CN" dirty="0"/>
              <a:t>(3) </a:t>
            </a:r>
            <a:r>
              <a:rPr lang="zh-CN" altLang="zh-CN" dirty="0"/>
              <a:t>将</a:t>
            </a:r>
            <a:r>
              <a:rPr lang="en-US" altLang="zh-CN" dirty="0"/>
              <a:t>.text</a:t>
            </a:r>
            <a:r>
              <a:rPr lang="zh-CN" altLang="zh-CN" dirty="0"/>
              <a:t>和</a:t>
            </a:r>
            <a:r>
              <a:rPr lang="en-US" altLang="zh-CN" dirty="0"/>
              <a:t>.data</a:t>
            </a:r>
            <a:r>
              <a:rPr lang="zh-CN" altLang="zh-CN" dirty="0"/>
              <a:t>节从可执行文件复制到主内存中</a:t>
            </a:r>
            <a:endParaRPr lang="en-US" altLang="zh-CN" dirty="0"/>
          </a:p>
          <a:p>
            <a:pPr marL="720000"/>
            <a:endParaRPr lang="zh-CN" altLang="zh-CN" dirty="0"/>
          </a:p>
          <a:p>
            <a:pPr marL="720000"/>
            <a:r>
              <a:rPr lang="en-US" altLang="zh-CN" dirty="0"/>
              <a:t>(4) </a:t>
            </a:r>
            <a:r>
              <a:rPr lang="zh-CN" altLang="zh-CN" dirty="0"/>
              <a:t>将程序参数</a:t>
            </a:r>
            <a:r>
              <a:rPr lang="en-US" altLang="zh-CN" dirty="0"/>
              <a:t>(</a:t>
            </a:r>
            <a:r>
              <a:rPr lang="zh-CN" altLang="zh-CN" dirty="0"/>
              <a:t>如命令行参数</a:t>
            </a:r>
            <a:r>
              <a:rPr lang="en-US" altLang="zh-CN" dirty="0"/>
              <a:t>)</a:t>
            </a:r>
            <a:r>
              <a:rPr lang="zh-CN" altLang="zh-CN" dirty="0"/>
              <a:t>复制到堆栈中</a:t>
            </a:r>
            <a:endParaRPr lang="en-US" altLang="zh-CN" dirty="0"/>
          </a:p>
          <a:p>
            <a:pPr marL="720000"/>
            <a:endParaRPr lang="zh-CN" altLang="zh-CN" dirty="0"/>
          </a:p>
          <a:p>
            <a:pPr marL="720000"/>
            <a:r>
              <a:rPr lang="en-US" altLang="zh-CN" dirty="0"/>
              <a:t>(5) </a:t>
            </a:r>
            <a:r>
              <a:rPr lang="zh-CN" altLang="zh-CN" dirty="0"/>
              <a:t>初始化寄存器：设置</a:t>
            </a:r>
            <a:r>
              <a:rPr lang="en-US" altLang="zh-CN" dirty="0" err="1"/>
              <a:t>esp</a:t>
            </a:r>
            <a:r>
              <a:rPr lang="en-US" altLang="zh-CN" dirty="0"/>
              <a:t>(</a:t>
            </a:r>
            <a:r>
              <a:rPr lang="zh-CN" altLang="zh-CN" dirty="0"/>
              <a:t>堆栈指针</a:t>
            </a:r>
            <a:r>
              <a:rPr lang="en-US" altLang="zh-CN" dirty="0"/>
              <a:t>)</a:t>
            </a:r>
            <a:r>
              <a:rPr lang="zh-CN" altLang="zh-CN" dirty="0"/>
              <a:t>指向栈顶，清除其余部分</a:t>
            </a:r>
            <a:endParaRPr lang="en-US" altLang="zh-CN" dirty="0"/>
          </a:p>
          <a:p>
            <a:pPr marL="720000"/>
            <a:endParaRPr lang="zh-CN" altLang="zh-CN" dirty="0"/>
          </a:p>
          <a:p>
            <a:pPr marL="720000"/>
            <a:r>
              <a:rPr lang="en-US" altLang="zh-CN" dirty="0"/>
              <a:t>(6) </a:t>
            </a:r>
            <a:r>
              <a:rPr lang="zh-CN" altLang="zh-CN" dirty="0"/>
              <a:t>跳转到开始例程，它的作用是</a:t>
            </a:r>
            <a:r>
              <a:rPr lang="en-US" altLang="zh-CN" dirty="0"/>
              <a:t>:</a:t>
            </a:r>
            <a:r>
              <a:rPr lang="zh-CN" altLang="zh-CN" dirty="0"/>
              <a:t>将</a:t>
            </a:r>
            <a:r>
              <a:rPr lang="en-US" altLang="zh-CN" dirty="0"/>
              <a:t>main()</a:t>
            </a:r>
            <a:r>
              <a:rPr lang="zh-CN" altLang="zh-CN" dirty="0"/>
              <a:t>的参数从堆栈中复制出来，并且跳转到</a:t>
            </a:r>
            <a:r>
              <a:rPr lang="en-US" altLang="zh-CN" dirty="0"/>
              <a:t>main()</a:t>
            </a:r>
          </a:p>
        </p:txBody>
      </p:sp>
    </p:spTree>
    <p:extLst>
      <p:ext uri="{BB962C8B-B14F-4D97-AF65-F5344CB8AC3E}">
        <p14:creationId xmlns:p14="http://schemas.microsoft.com/office/powerpoint/2010/main" val="369519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500"/>
                                        <p:tgtEl>
                                          <p:spTgt spid="8">
                                            <p:txEl>
                                              <p:pRg st="8" end="8"/>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Effect transition="in" filter="fade">
                                      <p:cBhvr>
                                        <p:cTn id="29" dur="500"/>
                                        <p:tgtEl>
                                          <p:spTgt spid="8">
                                            <p:txEl>
                                              <p:pRg st="10" end="10"/>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Effect transition="in" filter="fade">
                                      <p:cBhvr>
                                        <p:cTn id="33" dur="500"/>
                                        <p:tgtEl>
                                          <p:spTgt spid="8">
                                            <p:txEl>
                                              <p:pRg st="12" end="12"/>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Effect transition="in" filter="fade">
                                      <p:cBhvr>
                                        <p:cTn id="37"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程序加载</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加载方式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16</a:t>
            </a:fld>
            <a:endParaRPr lang="zh-CN" altLang="en-US"/>
          </a:p>
        </p:txBody>
      </p:sp>
      <p:sp>
        <p:nvSpPr>
          <p:cNvPr id="8" name="文本框 7">
            <a:extLst>
              <a:ext uri="{FF2B5EF4-FFF2-40B4-BE49-F238E27FC236}">
                <a16:creationId xmlns:a16="http://schemas.microsoft.com/office/drawing/2014/main" id="{0541C2F5-3EA3-433E-9F3B-5525C32BE80D}"/>
              </a:ext>
            </a:extLst>
          </p:cNvPr>
          <p:cNvSpPr txBox="1"/>
          <p:nvPr/>
        </p:nvSpPr>
        <p:spPr>
          <a:xfrm>
            <a:off x="801097" y="1630907"/>
            <a:ext cx="10589805" cy="2585323"/>
          </a:xfrm>
          <a:prstGeom prst="rect">
            <a:avLst/>
          </a:prstGeom>
          <a:noFill/>
        </p:spPr>
        <p:txBody>
          <a:bodyPr wrap="square" rtlCol="0">
            <a:spAutoFit/>
          </a:bodyPr>
          <a:lstStyle/>
          <a:p>
            <a:r>
              <a:rPr lang="zh-CN" altLang="en-US" dirty="0"/>
              <a:t>      链接生成的可执行程序执行时需要将指令和数据加载到内存中才能正常运行</a:t>
            </a:r>
            <a:r>
              <a:rPr lang="en-US" altLang="zh-CN" dirty="0"/>
              <a:t>,</a:t>
            </a:r>
            <a:r>
              <a:rPr lang="zh-CN" altLang="en-US" dirty="0"/>
              <a:t>程序加载的方式有以下两种：</a:t>
            </a:r>
            <a:endParaRPr lang="en-US" altLang="zh-CN" dirty="0"/>
          </a:p>
          <a:p>
            <a:endParaRPr lang="en-US" altLang="zh-CN" dirty="0"/>
          </a:p>
          <a:p>
            <a:pPr marL="720000" indent="-285750">
              <a:buFont typeface="Arial" panose="020B0604020202020204" pitchFamily="34" charset="0"/>
              <a:buChar char="•"/>
            </a:pPr>
            <a:r>
              <a:rPr lang="zh-CN" altLang="en-US" dirty="0">
                <a:solidFill>
                  <a:srgbClr val="FF0000"/>
                </a:solidFill>
              </a:rPr>
              <a:t>静态装入</a:t>
            </a:r>
            <a:r>
              <a:rPr lang="zh-CN" altLang="en-US" dirty="0"/>
              <a:t>：程序被全都装入内存中，要求物理内存大小要大于程序所需的空间大小。实现简单但是空间利用率低，代价昂贵。</a:t>
            </a:r>
            <a:endParaRPr lang="en-US" altLang="zh-CN" dirty="0"/>
          </a:p>
          <a:p>
            <a:pPr marL="720000" indent="-285750">
              <a:buFont typeface="Arial" panose="020B0604020202020204" pitchFamily="34" charset="0"/>
              <a:buChar char="•"/>
            </a:pPr>
            <a:endParaRPr lang="en-US" altLang="zh-CN" dirty="0"/>
          </a:p>
          <a:p>
            <a:pPr marL="720000" indent="-285750">
              <a:buFont typeface="Arial" panose="020B0604020202020204" pitchFamily="34" charset="0"/>
              <a:buChar char="•"/>
            </a:pPr>
            <a:r>
              <a:rPr lang="zh-CN" altLang="en-US" dirty="0">
                <a:solidFill>
                  <a:srgbClr val="FF0000"/>
                </a:solidFill>
              </a:rPr>
              <a:t>动态装入</a:t>
            </a:r>
            <a:r>
              <a:rPr lang="zh-CN" altLang="en-US" dirty="0"/>
              <a:t>：通过研究发现，程序的运行具有空间和时间上的局部性，所以我们可以将程序当前最常用的部分驻留在内存中，而将一些不太常用的数据存放在磁盘里面，等到需要时将数据调入内存。</a:t>
            </a:r>
          </a:p>
        </p:txBody>
      </p:sp>
    </p:spTree>
    <p:extLst>
      <p:ext uri="{BB962C8B-B14F-4D97-AF65-F5344CB8AC3E}">
        <p14:creationId xmlns:p14="http://schemas.microsoft.com/office/powerpoint/2010/main" val="2122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 presetClass="entr" presetSubtype="4" fill="hold" nodeType="withEffect">
                                  <p:stCondLst>
                                    <p:cond delay="100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1500"/>
                                  </p:stCondLst>
                                  <p:childTnLst>
                                    <p:set>
                                      <p:cBhvr>
                                        <p:cTn id="16" dur="1" fill="hold">
                                          <p:stCondLst>
                                            <p:cond delay="0"/>
                                          </p:stCondLst>
                                        </p:cTn>
                                        <p:tgtEl>
                                          <p:spTgt spid="8">
                                            <p:txEl>
                                              <p:pRg st="4" end="4"/>
                                            </p:txEl>
                                          </p:spTgt>
                                        </p:tgtEl>
                                        <p:attrNameLst>
                                          <p:attrName>style.visibility</p:attrName>
                                        </p:attrNameLst>
                                      </p:cBhvr>
                                      <p:to>
                                        <p:strVal val="visible"/>
                                      </p:to>
                                    </p:set>
                                    <p:anim calcmode="lin" valueType="num">
                                      <p:cBhvr additive="base">
                                        <p:cTn id="1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动态装入</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加载方式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17</a:t>
            </a:fld>
            <a:endParaRPr lang="zh-CN" altLang="en-US"/>
          </a:p>
        </p:txBody>
      </p:sp>
      <p:sp>
        <p:nvSpPr>
          <p:cNvPr id="8" name="文本框 7">
            <a:extLst>
              <a:ext uri="{FF2B5EF4-FFF2-40B4-BE49-F238E27FC236}">
                <a16:creationId xmlns:a16="http://schemas.microsoft.com/office/drawing/2014/main" id="{0541C2F5-3EA3-433E-9F3B-5525C32BE80D}"/>
              </a:ext>
            </a:extLst>
          </p:cNvPr>
          <p:cNvSpPr txBox="1"/>
          <p:nvPr/>
        </p:nvSpPr>
        <p:spPr>
          <a:xfrm>
            <a:off x="648697" y="1630907"/>
            <a:ext cx="10894605" cy="2862322"/>
          </a:xfrm>
          <a:prstGeom prst="rect">
            <a:avLst/>
          </a:prstGeom>
          <a:noFill/>
        </p:spPr>
        <p:txBody>
          <a:bodyPr wrap="square" rtlCol="0">
            <a:spAutoFit/>
          </a:bodyPr>
          <a:lstStyle/>
          <a:p>
            <a:r>
              <a:rPr lang="zh-CN" altLang="en-US" dirty="0"/>
              <a:t>      覆盖装入</a:t>
            </a:r>
            <a:r>
              <a:rPr lang="en-US" altLang="zh-CN" dirty="0"/>
              <a:t>(Overlay)</a:t>
            </a:r>
            <a:r>
              <a:rPr lang="zh-CN" altLang="en-US" dirty="0"/>
              <a:t>和页映射</a:t>
            </a:r>
            <a:r>
              <a:rPr lang="en-US" altLang="zh-CN" dirty="0"/>
              <a:t>(Paging)</a:t>
            </a:r>
            <a:r>
              <a:rPr lang="zh-CN" altLang="en-US" dirty="0"/>
              <a:t>是两种典型的动态加载方法，两种方法都采用了典型的动态加载思想，但在具体的实现方式上存在差别：</a:t>
            </a:r>
            <a:endParaRPr lang="en-US" altLang="zh-CN" dirty="0"/>
          </a:p>
          <a:p>
            <a:endParaRPr lang="en-US" altLang="zh-CN" dirty="0"/>
          </a:p>
          <a:p>
            <a:pPr marL="720000" indent="-285750">
              <a:buFont typeface="Arial" panose="020B0604020202020204" pitchFamily="34" charset="0"/>
              <a:buChar char="•"/>
            </a:pPr>
            <a:r>
              <a:rPr lang="zh-CN" altLang="en-US" dirty="0">
                <a:solidFill>
                  <a:srgbClr val="FF0000"/>
                </a:solidFill>
              </a:rPr>
              <a:t>覆盖装入</a:t>
            </a:r>
            <a:r>
              <a:rPr lang="zh-CN" altLang="en-US" dirty="0"/>
              <a:t>：覆盖装入的方法把挖掘内存潜力的任务交给了程序员，程序员在编写程序的时候必须手工将程序分割成若干块，然后编写一个小的辅助代码来管理这些模块何时应该驻留内存而何时应该被替换掉。</a:t>
            </a:r>
            <a:endParaRPr lang="en-US" altLang="zh-CN" dirty="0"/>
          </a:p>
          <a:p>
            <a:pPr marL="720000" indent="-285750">
              <a:buFont typeface="Arial" panose="020B0604020202020204" pitchFamily="34" charset="0"/>
              <a:buChar char="•"/>
            </a:pPr>
            <a:endParaRPr lang="en-US" altLang="zh-CN" dirty="0"/>
          </a:p>
          <a:p>
            <a:pPr marL="720000" indent="-285750">
              <a:buFont typeface="Arial" panose="020B0604020202020204" pitchFamily="34" charset="0"/>
              <a:buChar char="•"/>
            </a:pPr>
            <a:r>
              <a:rPr lang="zh-CN" altLang="en-US" dirty="0">
                <a:solidFill>
                  <a:srgbClr val="FF0000"/>
                </a:solidFill>
              </a:rPr>
              <a:t>页映射</a:t>
            </a:r>
            <a:r>
              <a:rPr lang="zh-CN" altLang="en-US" dirty="0"/>
              <a:t>：</a:t>
            </a:r>
            <a:r>
              <a:rPr lang="zh-CN" altLang="en-US" sz="1800" dirty="0"/>
              <a:t>页映射是将内存和所有磁盘中的数据和指令按页为单位划分成若干个页，之后所有的装载和操作的单位就是页。页映射机制以页为单位，当内存中需要某个程序模块时就将其对应的页调入内存，若内存已满则调出当前空闲或无用的页，这个过程由操作系统处理。</a:t>
            </a:r>
            <a:endParaRPr lang="zh-CN" altLang="en-US" dirty="0"/>
          </a:p>
        </p:txBody>
      </p:sp>
    </p:spTree>
    <p:extLst>
      <p:ext uri="{BB962C8B-B14F-4D97-AF65-F5344CB8AC3E}">
        <p14:creationId xmlns:p14="http://schemas.microsoft.com/office/powerpoint/2010/main" val="400987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1000"/>
                                        <p:tgtEl>
                                          <p:spTgt spid="8">
                                            <p:txEl>
                                              <p:pRg st="2" end="2"/>
                                            </p:txEl>
                                          </p:spTgt>
                                        </p:tgtEl>
                                      </p:cBhvr>
                                    </p:animEffect>
                                    <p:anim calcmode="lin" valueType="num">
                                      <p:cBhvr>
                                        <p:cTn id="1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1000"/>
                                        <p:tgtEl>
                                          <p:spTgt spid="8">
                                            <p:txEl>
                                              <p:pRg st="4" end="4"/>
                                            </p:txEl>
                                          </p:spTgt>
                                        </p:tgtEl>
                                      </p:cBhvr>
                                    </p:animEffect>
                                    <p:anim calcmode="lin" valueType="num">
                                      <p:cBhvr>
                                        <p:cTn id="1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虚拟存储</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什么是虚拟存储？</a:t>
            </a:r>
          </a:p>
        </p:txBody>
      </p:sp>
      <p:sp>
        <p:nvSpPr>
          <p:cNvPr id="5" name="内容占位符 4">
            <a:extLst>
              <a:ext uri="{FF2B5EF4-FFF2-40B4-BE49-F238E27FC236}">
                <a16:creationId xmlns:a16="http://schemas.microsoft.com/office/drawing/2014/main" id="{14BDF9AB-3556-4813-AAC5-53C4928ED884}"/>
              </a:ext>
            </a:extLst>
          </p:cNvPr>
          <p:cNvSpPr>
            <a:spLocks noGrp="1"/>
          </p:cNvSpPr>
          <p:nvPr>
            <p:ph sz="half" idx="11"/>
          </p:nvPr>
        </p:nvSpPr>
        <p:spPr/>
        <p:txBody>
          <a:bodyPr/>
          <a:lstStyle/>
          <a:p>
            <a:r>
              <a:rPr lang="zh-CN" altLang="en-US" dirty="0"/>
              <a:t>虚拟存储特点</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18</a:t>
            </a:fld>
            <a:endParaRPr lang="zh-CN" altLang="en-US"/>
          </a:p>
        </p:txBody>
      </p:sp>
      <p:sp>
        <p:nvSpPr>
          <p:cNvPr id="3" name="文本框 2">
            <a:extLst>
              <a:ext uri="{FF2B5EF4-FFF2-40B4-BE49-F238E27FC236}">
                <a16:creationId xmlns:a16="http://schemas.microsoft.com/office/drawing/2014/main" id="{C4505E0A-65B6-432E-BE71-87E847C6BC20}"/>
              </a:ext>
            </a:extLst>
          </p:cNvPr>
          <p:cNvSpPr txBox="1"/>
          <p:nvPr/>
        </p:nvSpPr>
        <p:spPr>
          <a:xfrm>
            <a:off x="611541" y="1607480"/>
            <a:ext cx="5222331"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虚拟存储器是指具有请求调入功能和置换功能，能从逻辑上对内存容量加以扩充的一种存储技术。运行速度接近于内存速度而每位的成本却接近于外存。</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在指令执行时，</a:t>
            </a:r>
            <a:r>
              <a:rPr lang="zh-CN" altLang="en-US" dirty="0">
                <a:solidFill>
                  <a:srgbClr val="FF0000"/>
                </a:solidFill>
              </a:rPr>
              <a:t>处理器产生一个虚拟地址</a:t>
            </a:r>
            <a:r>
              <a:rPr lang="zh-CN" altLang="en-US" dirty="0"/>
              <a:t>，并不真实存在于计算机内存中，它是物理地址的映射。这个地址被硬件和软件的组合即存储器管理部件（</a:t>
            </a:r>
            <a:r>
              <a:rPr lang="en-US" altLang="zh-CN" dirty="0"/>
              <a:t>MMU</a:t>
            </a:r>
            <a:r>
              <a:rPr lang="zh-CN" altLang="en-US" dirty="0"/>
              <a:t>），转换为一个物理地址，来访问主存内容。</a:t>
            </a:r>
          </a:p>
        </p:txBody>
      </p:sp>
      <p:sp>
        <p:nvSpPr>
          <p:cNvPr id="8" name="文本框 7">
            <a:extLst>
              <a:ext uri="{FF2B5EF4-FFF2-40B4-BE49-F238E27FC236}">
                <a16:creationId xmlns:a16="http://schemas.microsoft.com/office/drawing/2014/main" id="{387AC473-A37D-45BD-AA78-735A57AC93A8}"/>
              </a:ext>
            </a:extLst>
          </p:cNvPr>
          <p:cNvSpPr txBox="1"/>
          <p:nvPr/>
        </p:nvSpPr>
        <p:spPr>
          <a:xfrm>
            <a:off x="6971572" y="1607480"/>
            <a:ext cx="5220428" cy="2308324"/>
          </a:xfrm>
          <a:prstGeom prst="rect">
            <a:avLst/>
          </a:prstGeom>
          <a:noFill/>
        </p:spPr>
        <p:txBody>
          <a:bodyPr wrap="square" rtlCol="0">
            <a:spAutoFit/>
          </a:bodyPr>
          <a:lstStyle/>
          <a:p>
            <a:pPr marL="342900" indent="-342900">
              <a:buFont typeface="+mj-lt"/>
              <a:buAutoNum type="arabicPeriod"/>
            </a:pPr>
            <a:r>
              <a:rPr lang="zh-CN" altLang="en-US" dirty="0"/>
              <a:t>便于管理。每个进程拥有一致的虚拟存储空间，可以简化管理。</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节约物理内存。无需将程序全部装入内存，仅在需要特定页时，动态加载到物理空间。</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隐藏和保护。各个进程的虚拟存储空间私有，相互之间不会影响。</a:t>
            </a:r>
          </a:p>
        </p:txBody>
      </p:sp>
    </p:spTree>
    <p:extLst>
      <p:ext uri="{BB962C8B-B14F-4D97-AF65-F5344CB8AC3E}">
        <p14:creationId xmlns:p14="http://schemas.microsoft.com/office/powerpoint/2010/main" val="255681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arn(inVertical)">
                                      <p:cBhvr>
                                        <p:cTn id="22" dur="500"/>
                                        <p:tgtEl>
                                          <p:spTgt spid="5">
                                            <p:txEl>
                                              <p:pRg st="0" end="0"/>
                                            </p:txEl>
                                          </p:spTgt>
                                        </p:tgtEl>
                                      </p:cBhvr>
                                    </p:animEffect>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 calcmode="lin" valueType="num">
                                      <p:cBhvr additive="base">
                                        <p:cTn id="26"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2"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additive="base">
                                        <p:cTn id="31"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nodeType="after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 calcmode="lin" valueType="num">
                                      <p:cBhvr additive="base">
                                        <p:cTn id="3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页映射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建立虚拟空间到物理空间的映射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a:p>
        </p:txBody>
      </p:sp>
      <p:sp>
        <p:nvSpPr>
          <p:cNvPr id="8" name="文本框 7">
            <a:extLst>
              <a:ext uri="{FF2B5EF4-FFF2-40B4-BE49-F238E27FC236}">
                <a16:creationId xmlns:a16="http://schemas.microsoft.com/office/drawing/2014/main" id="{555DCB58-842B-4960-85BC-5784EC692FB0}"/>
              </a:ext>
            </a:extLst>
          </p:cNvPr>
          <p:cNvSpPr txBox="1"/>
          <p:nvPr/>
        </p:nvSpPr>
        <p:spPr>
          <a:xfrm>
            <a:off x="674427" y="1678674"/>
            <a:ext cx="10843146" cy="923330"/>
          </a:xfrm>
          <a:prstGeom prst="rect">
            <a:avLst/>
          </a:prstGeom>
          <a:noFill/>
        </p:spPr>
        <p:txBody>
          <a:bodyPr wrap="square" rtlCol="0">
            <a:spAutoFit/>
          </a:bodyPr>
          <a:lstStyle/>
          <a:p>
            <a:r>
              <a:rPr lang="zh-CN" altLang="en-US" dirty="0"/>
              <a:t>      页映射第一步是创建一个虚拟空间，</a:t>
            </a:r>
            <a:r>
              <a:rPr lang="zh-CN" altLang="en-US" dirty="0">
                <a:solidFill>
                  <a:srgbClr val="FF0000"/>
                </a:solidFill>
              </a:rPr>
              <a:t>建立虚拟空间到物理空间的映射</a:t>
            </a:r>
            <a:r>
              <a:rPr lang="zh-CN" altLang="en-US" dirty="0"/>
              <a:t>。一个虚拟空间由一组页映射函数将虚拟空间的各个页映射至相应的物理空间，创建虚拟空间实际上并不是创建空间而是创建映射函数所需要的相应的数据结构。</a:t>
            </a:r>
          </a:p>
        </p:txBody>
      </p:sp>
      <p:grpSp>
        <p:nvGrpSpPr>
          <p:cNvPr id="16" name="组合 15">
            <a:extLst>
              <a:ext uri="{FF2B5EF4-FFF2-40B4-BE49-F238E27FC236}">
                <a16:creationId xmlns:a16="http://schemas.microsoft.com/office/drawing/2014/main" id="{B647A886-FAE0-4525-9162-567822007135}"/>
              </a:ext>
            </a:extLst>
          </p:cNvPr>
          <p:cNvGrpSpPr/>
          <p:nvPr/>
        </p:nvGrpSpPr>
        <p:grpSpPr>
          <a:xfrm>
            <a:off x="2916936" y="2680317"/>
            <a:ext cx="1207832" cy="3036669"/>
            <a:chOff x="846156" y="2634018"/>
            <a:chExt cx="1207832" cy="3036669"/>
          </a:xfrm>
        </p:grpSpPr>
        <p:sp>
          <p:nvSpPr>
            <p:cNvPr id="10" name="矩形 9">
              <a:extLst>
                <a:ext uri="{FF2B5EF4-FFF2-40B4-BE49-F238E27FC236}">
                  <a16:creationId xmlns:a16="http://schemas.microsoft.com/office/drawing/2014/main" id="{430A03A2-4A04-4248-BCDA-2354D0A0371E}"/>
                </a:ext>
              </a:extLst>
            </p:cNvPr>
            <p:cNvSpPr/>
            <p:nvPr/>
          </p:nvSpPr>
          <p:spPr>
            <a:xfrm>
              <a:off x="846161" y="2634018"/>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P5</a:t>
              </a:r>
              <a:endParaRPr lang="zh-CN" altLang="en-US" sz="1600" dirty="0">
                <a:solidFill>
                  <a:schemeClr val="tx1"/>
                </a:solidFill>
              </a:endParaRPr>
            </a:p>
          </p:txBody>
        </p:sp>
        <p:sp>
          <p:nvSpPr>
            <p:cNvPr id="11" name="矩形 10">
              <a:extLst>
                <a:ext uri="{FF2B5EF4-FFF2-40B4-BE49-F238E27FC236}">
                  <a16:creationId xmlns:a16="http://schemas.microsoft.com/office/drawing/2014/main" id="{9FA707B9-B300-48EE-9EF8-8C060744E594}"/>
                </a:ext>
              </a:extLst>
            </p:cNvPr>
            <p:cNvSpPr/>
            <p:nvPr/>
          </p:nvSpPr>
          <p:spPr>
            <a:xfrm>
              <a:off x="846161" y="3148373"/>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P4</a:t>
              </a:r>
              <a:endParaRPr lang="zh-CN" altLang="en-US" sz="1600" dirty="0">
                <a:solidFill>
                  <a:schemeClr val="tx1"/>
                </a:solidFill>
              </a:endParaRPr>
            </a:p>
          </p:txBody>
        </p:sp>
        <p:sp>
          <p:nvSpPr>
            <p:cNvPr id="12" name="矩形 11">
              <a:extLst>
                <a:ext uri="{FF2B5EF4-FFF2-40B4-BE49-F238E27FC236}">
                  <a16:creationId xmlns:a16="http://schemas.microsoft.com/office/drawing/2014/main" id="{7F5CDA0D-453E-4A47-AAFF-A2AF1C4C37E1}"/>
                </a:ext>
              </a:extLst>
            </p:cNvPr>
            <p:cNvSpPr/>
            <p:nvPr/>
          </p:nvSpPr>
          <p:spPr>
            <a:xfrm>
              <a:off x="846158" y="3646241"/>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P3</a:t>
              </a:r>
              <a:endParaRPr lang="zh-CN" altLang="en-US" sz="1600" dirty="0">
                <a:solidFill>
                  <a:schemeClr val="tx1"/>
                </a:solidFill>
              </a:endParaRPr>
            </a:p>
          </p:txBody>
        </p:sp>
        <p:sp>
          <p:nvSpPr>
            <p:cNvPr id="13" name="矩形 12">
              <a:extLst>
                <a:ext uri="{FF2B5EF4-FFF2-40B4-BE49-F238E27FC236}">
                  <a16:creationId xmlns:a16="http://schemas.microsoft.com/office/drawing/2014/main" id="{A1051996-C587-40C1-BDE1-C7EF4D7AC7B1}"/>
                </a:ext>
              </a:extLst>
            </p:cNvPr>
            <p:cNvSpPr/>
            <p:nvPr/>
          </p:nvSpPr>
          <p:spPr>
            <a:xfrm>
              <a:off x="846158" y="4133025"/>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P2</a:t>
              </a:r>
              <a:endParaRPr lang="zh-CN" altLang="en-US" sz="1600" dirty="0">
                <a:solidFill>
                  <a:schemeClr val="tx1"/>
                </a:solidFill>
              </a:endParaRPr>
            </a:p>
          </p:txBody>
        </p:sp>
        <p:sp>
          <p:nvSpPr>
            <p:cNvPr id="14" name="矩形 13">
              <a:extLst>
                <a:ext uri="{FF2B5EF4-FFF2-40B4-BE49-F238E27FC236}">
                  <a16:creationId xmlns:a16="http://schemas.microsoft.com/office/drawing/2014/main" id="{36190FC5-5EBA-4306-9980-5837CAF55741}"/>
                </a:ext>
              </a:extLst>
            </p:cNvPr>
            <p:cNvSpPr/>
            <p:nvPr/>
          </p:nvSpPr>
          <p:spPr>
            <a:xfrm>
              <a:off x="846157" y="4630893"/>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P1</a:t>
              </a:r>
              <a:endParaRPr lang="zh-CN" altLang="en-US" sz="1600" dirty="0">
                <a:solidFill>
                  <a:schemeClr val="tx1"/>
                </a:solidFill>
              </a:endParaRPr>
            </a:p>
          </p:txBody>
        </p:sp>
        <p:sp>
          <p:nvSpPr>
            <p:cNvPr id="15" name="矩形 14">
              <a:extLst>
                <a:ext uri="{FF2B5EF4-FFF2-40B4-BE49-F238E27FC236}">
                  <a16:creationId xmlns:a16="http://schemas.microsoft.com/office/drawing/2014/main" id="{26D85A0D-121A-4332-9E86-14CB1C3E99BB}"/>
                </a:ext>
              </a:extLst>
            </p:cNvPr>
            <p:cNvSpPr/>
            <p:nvPr/>
          </p:nvSpPr>
          <p:spPr>
            <a:xfrm>
              <a:off x="846156" y="5145248"/>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P0</a:t>
              </a:r>
              <a:endParaRPr lang="zh-CN" altLang="en-US" sz="1600" dirty="0">
                <a:solidFill>
                  <a:schemeClr val="tx1"/>
                </a:solidFill>
              </a:endParaRPr>
            </a:p>
          </p:txBody>
        </p:sp>
      </p:grpSp>
      <p:grpSp>
        <p:nvGrpSpPr>
          <p:cNvPr id="20" name="组合 19">
            <a:extLst>
              <a:ext uri="{FF2B5EF4-FFF2-40B4-BE49-F238E27FC236}">
                <a16:creationId xmlns:a16="http://schemas.microsoft.com/office/drawing/2014/main" id="{A04D0729-CCC5-4DE4-BF92-8F1D78EC610D}"/>
              </a:ext>
            </a:extLst>
          </p:cNvPr>
          <p:cNvGrpSpPr/>
          <p:nvPr/>
        </p:nvGrpSpPr>
        <p:grpSpPr>
          <a:xfrm>
            <a:off x="5983404" y="3692540"/>
            <a:ext cx="1207829" cy="2024446"/>
            <a:chOff x="846156" y="3646241"/>
            <a:chExt cx="1207829" cy="2024446"/>
          </a:xfrm>
        </p:grpSpPr>
        <p:sp>
          <p:nvSpPr>
            <p:cNvPr id="23" name="矩形 22">
              <a:extLst>
                <a:ext uri="{FF2B5EF4-FFF2-40B4-BE49-F238E27FC236}">
                  <a16:creationId xmlns:a16="http://schemas.microsoft.com/office/drawing/2014/main" id="{45DCA4D1-7FB3-4854-98F5-B7451FD8669B}"/>
                </a:ext>
              </a:extLst>
            </p:cNvPr>
            <p:cNvSpPr/>
            <p:nvPr/>
          </p:nvSpPr>
          <p:spPr>
            <a:xfrm>
              <a:off x="846158" y="3646241"/>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P3</a:t>
              </a:r>
              <a:endParaRPr lang="zh-CN" altLang="en-US" sz="1600" dirty="0">
                <a:solidFill>
                  <a:schemeClr val="tx1"/>
                </a:solidFill>
              </a:endParaRPr>
            </a:p>
          </p:txBody>
        </p:sp>
        <p:sp>
          <p:nvSpPr>
            <p:cNvPr id="24" name="矩形 23">
              <a:extLst>
                <a:ext uri="{FF2B5EF4-FFF2-40B4-BE49-F238E27FC236}">
                  <a16:creationId xmlns:a16="http://schemas.microsoft.com/office/drawing/2014/main" id="{704150D4-2A48-46DD-AA9D-E4B764B90CE0}"/>
                </a:ext>
              </a:extLst>
            </p:cNvPr>
            <p:cNvSpPr/>
            <p:nvPr/>
          </p:nvSpPr>
          <p:spPr>
            <a:xfrm>
              <a:off x="846158" y="4133025"/>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P2</a:t>
              </a:r>
              <a:endParaRPr lang="zh-CN" altLang="en-US" sz="1600" dirty="0">
                <a:solidFill>
                  <a:schemeClr val="tx1"/>
                </a:solidFill>
              </a:endParaRPr>
            </a:p>
          </p:txBody>
        </p:sp>
        <p:sp>
          <p:nvSpPr>
            <p:cNvPr id="25" name="矩形 24">
              <a:extLst>
                <a:ext uri="{FF2B5EF4-FFF2-40B4-BE49-F238E27FC236}">
                  <a16:creationId xmlns:a16="http://schemas.microsoft.com/office/drawing/2014/main" id="{BA04A7D1-B712-4DCE-B649-2C041B655602}"/>
                </a:ext>
              </a:extLst>
            </p:cNvPr>
            <p:cNvSpPr/>
            <p:nvPr/>
          </p:nvSpPr>
          <p:spPr>
            <a:xfrm>
              <a:off x="846157" y="4630893"/>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P1</a:t>
              </a:r>
              <a:endParaRPr lang="zh-CN" altLang="en-US" sz="1600" dirty="0">
                <a:solidFill>
                  <a:schemeClr val="tx1"/>
                </a:solidFill>
              </a:endParaRPr>
            </a:p>
          </p:txBody>
        </p:sp>
        <p:sp>
          <p:nvSpPr>
            <p:cNvPr id="26" name="矩形 25">
              <a:extLst>
                <a:ext uri="{FF2B5EF4-FFF2-40B4-BE49-F238E27FC236}">
                  <a16:creationId xmlns:a16="http://schemas.microsoft.com/office/drawing/2014/main" id="{99542CD2-8767-4C89-846B-741C131ACAA2}"/>
                </a:ext>
              </a:extLst>
            </p:cNvPr>
            <p:cNvSpPr/>
            <p:nvPr/>
          </p:nvSpPr>
          <p:spPr>
            <a:xfrm>
              <a:off x="846156" y="5145248"/>
              <a:ext cx="1207827" cy="52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P0</a:t>
              </a:r>
              <a:endParaRPr lang="zh-CN" altLang="en-US" sz="1600" dirty="0">
                <a:solidFill>
                  <a:schemeClr val="tx1"/>
                </a:solidFill>
              </a:endParaRPr>
            </a:p>
          </p:txBody>
        </p:sp>
      </p:grpSp>
      <p:cxnSp>
        <p:nvCxnSpPr>
          <p:cNvPr id="28" name="直接箭头连接符 27">
            <a:extLst>
              <a:ext uri="{FF2B5EF4-FFF2-40B4-BE49-F238E27FC236}">
                <a16:creationId xmlns:a16="http://schemas.microsoft.com/office/drawing/2014/main" id="{5DED55C0-6FA9-44AE-B334-9837A88BC926}"/>
              </a:ext>
            </a:extLst>
          </p:cNvPr>
          <p:cNvCxnSpPr>
            <a:stCxn id="14" idx="3"/>
            <a:endCxn id="26" idx="1"/>
          </p:cNvCxnSpPr>
          <p:nvPr/>
        </p:nvCxnSpPr>
        <p:spPr>
          <a:xfrm>
            <a:off x="4124764" y="4939912"/>
            <a:ext cx="1858640" cy="514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ECE60B6-DF1E-4050-90B1-CBD069D2D774}"/>
              </a:ext>
            </a:extLst>
          </p:cNvPr>
          <p:cNvCxnSpPr>
            <a:stCxn id="13" idx="3"/>
            <a:endCxn id="25" idx="1"/>
          </p:cNvCxnSpPr>
          <p:nvPr/>
        </p:nvCxnSpPr>
        <p:spPr>
          <a:xfrm>
            <a:off x="4124765" y="4442044"/>
            <a:ext cx="1858640" cy="497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78153BB-7AFF-4EE0-ADD5-179FF68ECB8D}"/>
              </a:ext>
            </a:extLst>
          </p:cNvPr>
          <p:cNvCxnSpPr>
            <a:stCxn id="12" idx="3"/>
            <a:endCxn id="24" idx="1"/>
          </p:cNvCxnSpPr>
          <p:nvPr/>
        </p:nvCxnSpPr>
        <p:spPr>
          <a:xfrm>
            <a:off x="4124765" y="3955260"/>
            <a:ext cx="1858641" cy="486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3BD5EBB-7E1D-481B-91B4-8193AF9E4FFD}"/>
              </a:ext>
            </a:extLst>
          </p:cNvPr>
          <p:cNvCxnSpPr>
            <a:stCxn id="11" idx="3"/>
            <a:endCxn id="23" idx="1"/>
          </p:cNvCxnSpPr>
          <p:nvPr/>
        </p:nvCxnSpPr>
        <p:spPr>
          <a:xfrm>
            <a:off x="4124768" y="3457392"/>
            <a:ext cx="1858638" cy="497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E6A247A-225E-4304-90E6-5AE0E69FEB75}"/>
              </a:ext>
            </a:extLst>
          </p:cNvPr>
          <p:cNvSpPr txBox="1"/>
          <p:nvPr/>
        </p:nvSpPr>
        <p:spPr>
          <a:xfrm>
            <a:off x="2964703" y="5854904"/>
            <a:ext cx="1207827" cy="369332"/>
          </a:xfrm>
          <a:prstGeom prst="rect">
            <a:avLst/>
          </a:prstGeom>
          <a:noFill/>
        </p:spPr>
        <p:txBody>
          <a:bodyPr wrap="square" rtlCol="0">
            <a:spAutoFit/>
          </a:bodyPr>
          <a:lstStyle/>
          <a:p>
            <a:r>
              <a:rPr lang="zh-CN" altLang="en-US" dirty="0"/>
              <a:t>虚拟空间</a:t>
            </a:r>
          </a:p>
        </p:txBody>
      </p:sp>
      <p:sp>
        <p:nvSpPr>
          <p:cNvPr id="36" name="文本框 35">
            <a:extLst>
              <a:ext uri="{FF2B5EF4-FFF2-40B4-BE49-F238E27FC236}">
                <a16:creationId xmlns:a16="http://schemas.microsoft.com/office/drawing/2014/main" id="{803397DC-2161-4271-9427-CEF7277A0645}"/>
              </a:ext>
            </a:extLst>
          </p:cNvPr>
          <p:cNvSpPr txBox="1"/>
          <p:nvPr/>
        </p:nvSpPr>
        <p:spPr>
          <a:xfrm>
            <a:off x="5983403" y="5848948"/>
            <a:ext cx="1207827" cy="369332"/>
          </a:xfrm>
          <a:prstGeom prst="rect">
            <a:avLst/>
          </a:prstGeom>
          <a:noFill/>
        </p:spPr>
        <p:txBody>
          <a:bodyPr wrap="square" rtlCol="0">
            <a:spAutoFit/>
          </a:bodyPr>
          <a:lstStyle/>
          <a:p>
            <a:r>
              <a:rPr lang="zh-CN" altLang="en-US" dirty="0"/>
              <a:t>物理空间</a:t>
            </a:r>
          </a:p>
        </p:txBody>
      </p:sp>
      <p:sp>
        <p:nvSpPr>
          <p:cNvPr id="40" name="文本框 39">
            <a:extLst>
              <a:ext uri="{FF2B5EF4-FFF2-40B4-BE49-F238E27FC236}">
                <a16:creationId xmlns:a16="http://schemas.microsoft.com/office/drawing/2014/main" id="{9114CD4C-4367-4F32-A0E3-7ADBB950D578}"/>
              </a:ext>
            </a:extLst>
          </p:cNvPr>
          <p:cNvSpPr txBox="1"/>
          <p:nvPr/>
        </p:nvSpPr>
        <p:spPr>
          <a:xfrm>
            <a:off x="7826990" y="4219075"/>
            <a:ext cx="4142096" cy="646331"/>
          </a:xfrm>
          <a:prstGeom prst="rect">
            <a:avLst/>
          </a:prstGeom>
          <a:noFill/>
        </p:spPr>
        <p:txBody>
          <a:bodyPr wrap="square" rtlCol="0">
            <a:spAutoFit/>
          </a:bodyPr>
          <a:lstStyle/>
          <a:p>
            <a:r>
              <a:rPr lang="zh-CN" altLang="en-US" dirty="0">
                <a:solidFill>
                  <a:srgbClr val="FF0000"/>
                </a:solidFill>
              </a:rPr>
              <a:t>将页调入内存、替换内存中的页由操作系统负责。</a:t>
            </a:r>
          </a:p>
        </p:txBody>
      </p:sp>
      <p:sp>
        <p:nvSpPr>
          <p:cNvPr id="3" name="文本框 2">
            <a:extLst>
              <a:ext uri="{FF2B5EF4-FFF2-40B4-BE49-F238E27FC236}">
                <a16:creationId xmlns:a16="http://schemas.microsoft.com/office/drawing/2014/main" id="{ADECE7E7-CD46-4881-A0AA-D4124313EBAC}"/>
              </a:ext>
            </a:extLst>
          </p:cNvPr>
          <p:cNvSpPr txBox="1"/>
          <p:nvPr/>
        </p:nvSpPr>
        <p:spPr>
          <a:xfrm>
            <a:off x="4813935" y="3363731"/>
            <a:ext cx="829491" cy="338554"/>
          </a:xfrm>
          <a:prstGeom prst="rect">
            <a:avLst/>
          </a:prstGeom>
          <a:noFill/>
        </p:spPr>
        <p:txBody>
          <a:bodyPr wrap="square" rtlCol="0">
            <a:spAutoFit/>
          </a:bodyPr>
          <a:lstStyle/>
          <a:p>
            <a:r>
              <a:rPr lang="zh-CN" altLang="en-US" sz="1600" dirty="0"/>
              <a:t>映射</a:t>
            </a:r>
          </a:p>
        </p:txBody>
      </p:sp>
      <p:sp>
        <p:nvSpPr>
          <p:cNvPr id="27" name="文本框 26">
            <a:extLst>
              <a:ext uri="{FF2B5EF4-FFF2-40B4-BE49-F238E27FC236}">
                <a16:creationId xmlns:a16="http://schemas.microsoft.com/office/drawing/2014/main" id="{194586FC-D2D4-4224-B726-0C789F966434}"/>
              </a:ext>
            </a:extLst>
          </p:cNvPr>
          <p:cNvSpPr txBox="1"/>
          <p:nvPr/>
        </p:nvSpPr>
        <p:spPr>
          <a:xfrm>
            <a:off x="4813935" y="3842391"/>
            <a:ext cx="829491" cy="338554"/>
          </a:xfrm>
          <a:prstGeom prst="rect">
            <a:avLst/>
          </a:prstGeom>
          <a:noFill/>
        </p:spPr>
        <p:txBody>
          <a:bodyPr wrap="square" rtlCol="0">
            <a:spAutoFit/>
          </a:bodyPr>
          <a:lstStyle/>
          <a:p>
            <a:r>
              <a:rPr lang="zh-CN" altLang="en-US" sz="1600" dirty="0"/>
              <a:t>映射</a:t>
            </a:r>
          </a:p>
        </p:txBody>
      </p:sp>
      <p:sp>
        <p:nvSpPr>
          <p:cNvPr id="29" name="文本框 28">
            <a:extLst>
              <a:ext uri="{FF2B5EF4-FFF2-40B4-BE49-F238E27FC236}">
                <a16:creationId xmlns:a16="http://schemas.microsoft.com/office/drawing/2014/main" id="{653D3843-72EA-4438-9FF4-998F1C0185D6}"/>
              </a:ext>
            </a:extLst>
          </p:cNvPr>
          <p:cNvSpPr txBox="1"/>
          <p:nvPr/>
        </p:nvSpPr>
        <p:spPr>
          <a:xfrm>
            <a:off x="4813935" y="4327555"/>
            <a:ext cx="829491" cy="338554"/>
          </a:xfrm>
          <a:prstGeom prst="rect">
            <a:avLst/>
          </a:prstGeom>
          <a:noFill/>
        </p:spPr>
        <p:txBody>
          <a:bodyPr wrap="square" rtlCol="0">
            <a:spAutoFit/>
          </a:bodyPr>
          <a:lstStyle/>
          <a:p>
            <a:r>
              <a:rPr lang="zh-CN" altLang="en-US" sz="1600" dirty="0"/>
              <a:t>映射</a:t>
            </a:r>
          </a:p>
        </p:txBody>
      </p:sp>
      <p:sp>
        <p:nvSpPr>
          <p:cNvPr id="31" name="文本框 30">
            <a:extLst>
              <a:ext uri="{FF2B5EF4-FFF2-40B4-BE49-F238E27FC236}">
                <a16:creationId xmlns:a16="http://schemas.microsoft.com/office/drawing/2014/main" id="{27F6AAF4-2790-4DDC-9E12-141EDA8E05E2}"/>
              </a:ext>
            </a:extLst>
          </p:cNvPr>
          <p:cNvSpPr txBox="1"/>
          <p:nvPr/>
        </p:nvSpPr>
        <p:spPr>
          <a:xfrm>
            <a:off x="4807673" y="4915689"/>
            <a:ext cx="829491" cy="338554"/>
          </a:xfrm>
          <a:prstGeom prst="rect">
            <a:avLst/>
          </a:prstGeom>
          <a:noFill/>
        </p:spPr>
        <p:txBody>
          <a:bodyPr wrap="square" rtlCol="0">
            <a:spAutoFit/>
          </a:bodyPr>
          <a:lstStyle/>
          <a:p>
            <a:r>
              <a:rPr lang="zh-CN" altLang="en-US" sz="1600" dirty="0"/>
              <a:t>映射</a:t>
            </a:r>
          </a:p>
        </p:txBody>
      </p:sp>
    </p:spTree>
    <p:extLst>
      <p:ext uri="{BB962C8B-B14F-4D97-AF65-F5344CB8AC3E}">
        <p14:creationId xmlns:p14="http://schemas.microsoft.com/office/powerpoint/2010/main" val="408161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anim calcmode="lin" valueType="num">
                                      <p:cBhvr>
                                        <p:cTn id="1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arn(inVertical)">
                                      <p:cBhvr>
                                        <p:cTn id="21" dur="500"/>
                                        <p:tgtEl>
                                          <p:spTgt spid="35"/>
                                        </p:tgtEl>
                                      </p:cBhvr>
                                    </p:animEffect>
                                  </p:childTnLst>
                                </p:cTn>
                              </p:par>
                              <p:par>
                                <p:cTn id="22" presetID="16" presetClass="entr" presetSubtype="2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0">
                                            <p:txEl>
                                              <p:pRg st="0" end="0"/>
                                            </p:txEl>
                                          </p:spTgt>
                                        </p:tgtEl>
                                        <p:attrNameLst>
                                          <p:attrName>style.visibility</p:attrName>
                                        </p:attrNameLst>
                                      </p:cBhvr>
                                      <p:to>
                                        <p:strVal val="visible"/>
                                      </p:to>
                                    </p:set>
                                    <p:animEffect transition="in" filter="fade">
                                      <p:cBhvr>
                                        <p:cTn id="64" dur="1000"/>
                                        <p:tgtEl>
                                          <p:spTgt spid="40">
                                            <p:txEl>
                                              <p:pRg st="0" end="0"/>
                                            </p:txEl>
                                          </p:spTgt>
                                        </p:tgtEl>
                                      </p:cBhvr>
                                    </p:animEffect>
                                    <p:anim calcmode="lin" valueType="num">
                                      <p:cBhvr>
                                        <p:cTn id="6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 grpId="0"/>
      <p:bldP spid="27" grpId="0"/>
      <p:bldP spid="29"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第一节：可执行目标文件的生成</a:t>
            </a:r>
            <a:endParaRPr lang="en-US" altLang="zh-CN" dirty="0"/>
          </a:p>
          <a:p>
            <a:pPr lvl="1"/>
            <a:r>
              <a:rPr lang="zh-CN" altLang="en-US" dirty="0"/>
              <a:t>编译</a:t>
            </a:r>
            <a:endParaRPr lang="en-US" altLang="zh-CN" dirty="0"/>
          </a:p>
          <a:p>
            <a:pPr lvl="1"/>
            <a:r>
              <a:rPr lang="zh-CN" altLang="zh-CN" dirty="0"/>
              <a:t>汇编</a:t>
            </a:r>
            <a:endParaRPr lang="en-US" altLang="zh-CN" dirty="0"/>
          </a:p>
          <a:p>
            <a:pPr lvl="1"/>
            <a:r>
              <a:rPr lang="zh-CN" altLang="en-US" dirty="0"/>
              <a:t>链接</a:t>
            </a:r>
            <a:endParaRPr lang="en-US" altLang="zh-CN" dirty="0"/>
          </a:p>
          <a:p>
            <a:r>
              <a:rPr lang="zh-CN" altLang="en-US" dirty="0"/>
              <a:t>第二节：可执行目标文件的运行</a:t>
            </a:r>
            <a:endParaRPr lang="en-US" altLang="zh-CN" dirty="0"/>
          </a:p>
          <a:p>
            <a:pPr lvl="1"/>
            <a:r>
              <a:rPr lang="zh-CN" altLang="en-US" dirty="0"/>
              <a:t>加载</a:t>
            </a:r>
            <a:endParaRPr lang="en-US" altLang="zh-CN" dirty="0"/>
          </a:p>
          <a:p>
            <a:pPr lvl="1"/>
            <a:r>
              <a:rPr lang="zh-CN" altLang="en-US" dirty="0"/>
              <a:t>程序执行过程</a:t>
            </a:r>
            <a:endParaRPr lang="en-US" altLang="zh-CN" dirty="0"/>
          </a:p>
          <a:p>
            <a:pPr lvl="1"/>
            <a:r>
              <a:rPr lang="zh-CN" altLang="en-US" dirty="0"/>
              <a:t>指令执行介绍</a:t>
            </a:r>
            <a:endParaRPr lang="en-US" altLang="zh-CN" dirty="0"/>
          </a:p>
          <a:p>
            <a:pPr marL="384175" lvl="1" indent="-384175">
              <a:spcBef>
                <a:spcPts val="1000"/>
              </a:spcBef>
              <a:buFont typeface="Wingdings" panose="05000000000000000000" pitchFamily="2" charset="2"/>
              <a:buChar char="Ø"/>
            </a:pPr>
            <a:r>
              <a:rPr lang="zh-CN" altLang="en-US" sz="2400" b="1" dirty="0"/>
              <a:t>第三节：流水线技术</a:t>
            </a:r>
            <a:endParaRPr lang="en-US" altLang="zh-CN" sz="2400" b="1" dirty="0"/>
          </a:p>
          <a:p>
            <a:pPr lvl="1"/>
            <a:r>
              <a:rPr lang="zh-CN" altLang="en-US" dirty="0"/>
              <a:t>流水线方式</a:t>
            </a:r>
            <a:endParaRPr lang="en-US" altLang="zh-CN" dirty="0"/>
          </a:p>
          <a:p>
            <a:pPr lvl="1"/>
            <a:r>
              <a:rPr lang="zh-CN" altLang="en-US" dirty="0"/>
              <a:t>指令流水线</a:t>
            </a:r>
            <a:endParaRPr lang="en-US" altLang="zh-CN" dirty="0"/>
          </a:p>
          <a:p>
            <a:pPr lvl="1"/>
            <a:r>
              <a:rPr lang="zh-CN" altLang="en-US" dirty="0"/>
              <a:t>流水线存在的问题</a:t>
            </a:r>
            <a:endParaRPr lang="en-US" altLang="zh-CN" dirty="0"/>
          </a:p>
          <a:p>
            <a:pPr lvl="1"/>
            <a:r>
              <a:rPr lang="zh-CN" altLang="en-US" dirty="0"/>
              <a:t>流水线与异常处理</a:t>
            </a:r>
            <a:endParaRPr lang="en-US" altLang="zh-CN" dirty="0"/>
          </a:p>
          <a:p>
            <a:pPr lvl="1"/>
            <a:r>
              <a:rPr lang="zh-CN" altLang="en-US" dirty="0"/>
              <a:t>流水线优化技术</a:t>
            </a:r>
            <a:endParaRPr lang="en-US" altLang="zh-CN" dirty="0"/>
          </a:p>
          <a:p>
            <a:pPr lvl="1"/>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页映射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建立虚拟空间到可执行文件的映射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a:p>
        </p:txBody>
      </p:sp>
      <p:sp>
        <p:nvSpPr>
          <p:cNvPr id="8" name="文本框 7">
            <a:extLst>
              <a:ext uri="{FF2B5EF4-FFF2-40B4-BE49-F238E27FC236}">
                <a16:creationId xmlns:a16="http://schemas.microsoft.com/office/drawing/2014/main" id="{555DCB58-842B-4960-85BC-5784EC692FB0}"/>
              </a:ext>
            </a:extLst>
          </p:cNvPr>
          <p:cNvSpPr txBox="1"/>
          <p:nvPr/>
        </p:nvSpPr>
        <p:spPr>
          <a:xfrm>
            <a:off x="674427" y="1514901"/>
            <a:ext cx="10843146" cy="646331"/>
          </a:xfrm>
          <a:prstGeom prst="rect">
            <a:avLst/>
          </a:prstGeom>
          <a:noFill/>
        </p:spPr>
        <p:txBody>
          <a:bodyPr wrap="square" rtlCol="0">
            <a:spAutoFit/>
          </a:bodyPr>
          <a:lstStyle/>
          <a:p>
            <a:r>
              <a:rPr lang="zh-CN" altLang="en-US" dirty="0"/>
              <a:t>      页映射第二步是读取可执行文件头，并且</a:t>
            </a:r>
            <a:r>
              <a:rPr lang="zh-CN" altLang="en-US" dirty="0">
                <a:solidFill>
                  <a:srgbClr val="FF0000"/>
                </a:solidFill>
              </a:rPr>
              <a:t>建立虚拟空间与可执行文件的映射关系</a:t>
            </a:r>
            <a:r>
              <a:rPr lang="zh-CN" altLang="en-US" dirty="0"/>
              <a:t>。当程序运行发生缺页错误时，操作系统需要知道所需的页在可执行文件中的哪个位置并且调入内存，程序才得以正常运行。</a:t>
            </a:r>
          </a:p>
        </p:txBody>
      </p:sp>
      <p:graphicFrame>
        <p:nvGraphicFramePr>
          <p:cNvPr id="5" name="表格 6">
            <a:extLst>
              <a:ext uri="{FF2B5EF4-FFF2-40B4-BE49-F238E27FC236}">
                <a16:creationId xmlns:a16="http://schemas.microsoft.com/office/drawing/2014/main" id="{777512C3-C8AA-4EFF-9F13-3432CC22A289}"/>
              </a:ext>
            </a:extLst>
          </p:cNvPr>
          <p:cNvGraphicFramePr>
            <a:graphicFrameLocks noGrp="1"/>
          </p:cNvGraphicFramePr>
          <p:nvPr/>
        </p:nvGraphicFramePr>
        <p:xfrm>
          <a:off x="2627316" y="2284423"/>
          <a:ext cx="2069812" cy="4450080"/>
        </p:xfrm>
        <a:graphic>
          <a:graphicData uri="http://schemas.openxmlformats.org/drawingml/2006/table">
            <a:tbl>
              <a:tblPr firstRow="1" bandRow="1">
                <a:tableStyleId>{5C22544A-7EE6-4342-B048-85BDC9FD1C3A}</a:tableStyleId>
              </a:tblPr>
              <a:tblGrid>
                <a:gridCol w="2069812">
                  <a:extLst>
                    <a:ext uri="{9D8B030D-6E8A-4147-A177-3AD203B41FA5}">
                      <a16:colId xmlns:a16="http://schemas.microsoft.com/office/drawing/2014/main" val="2548576892"/>
                    </a:ext>
                  </a:extLst>
                </a:gridCol>
              </a:tblGrid>
              <a:tr h="370840">
                <a:tc>
                  <a:txBody>
                    <a:bodyPr/>
                    <a:lstStyle/>
                    <a:p>
                      <a:pPr algn="ctr"/>
                      <a:r>
                        <a:rPr lang="en-US" altLang="zh-CN" sz="1600" b="0" dirty="0">
                          <a:solidFill>
                            <a:schemeClr val="tx1"/>
                          </a:solidFill>
                        </a:rPr>
                        <a:t>ELF header</a:t>
                      </a:r>
                      <a:endParaRPr lang="zh-CN"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2235622960"/>
                  </a:ext>
                </a:extLst>
              </a:tr>
              <a:tr h="370840">
                <a:tc>
                  <a:txBody>
                    <a:bodyPr/>
                    <a:lstStyle/>
                    <a:p>
                      <a:pPr algn="ctr"/>
                      <a:r>
                        <a:rPr lang="en-US" altLang="zh-CN" sz="1600" dirty="0"/>
                        <a:t>Header table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01957"/>
                  </a:ext>
                </a:extLst>
              </a:tr>
              <a:tr h="370840">
                <a:tc>
                  <a:txBody>
                    <a:bodyPr/>
                    <a:lstStyle/>
                    <a:p>
                      <a:pPr algn="ctr"/>
                      <a:r>
                        <a:rPr lang="en-US" altLang="zh-CN" sz="1600" dirty="0"/>
                        <a:t>.</a:t>
                      </a:r>
                      <a:r>
                        <a:rPr lang="en-US" altLang="zh-CN" sz="1600" dirty="0" err="1"/>
                        <a:t>init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150791321"/>
                  </a:ext>
                </a:extLst>
              </a:tr>
              <a:tr h="370840">
                <a:tc>
                  <a:txBody>
                    <a:bodyPr/>
                    <a:lstStyle/>
                    <a:p>
                      <a:pPr algn="ctr"/>
                      <a:r>
                        <a:rPr lang="en-US" altLang="zh-CN" sz="1600" dirty="0"/>
                        <a:t>.text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72070051"/>
                  </a:ext>
                </a:extLst>
              </a:tr>
              <a:tr h="370840">
                <a:tc>
                  <a:txBody>
                    <a:bodyPr/>
                    <a:lstStyle/>
                    <a:p>
                      <a:pPr algn="ctr"/>
                      <a:r>
                        <a:rPr lang="en-US" altLang="zh-CN" sz="1600" dirty="0"/>
                        <a:t>.rdata</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574518994"/>
                  </a:ext>
                </a:extLst>
              </a:tr>
              <a:tr h="370840">
                <a:tc>
                  <a:txBody>
                    <a:bodyPr/>
                    <a:lstStyle/>
                    <a:p>
                      <a:pPr algn="ctr"/>
                      <a:r>
                        <a:rPr lang="en-US" altLang="zh-CN" sz="1600" dirty="0"/>
                        <a:t>.data</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1699835673"/>
                  </a:ext>
                </a:extLst>
              </a:tr>
              <a:tr h="370840">
                <a:tc>
                  <a:txBody>
                    <a:bodyPr/>
                    <a:lstStyle/>
                    <a:p>
                      <a:pPr algn="ctr"/>
                      <a:r>
                        <a:rPr lang="en-US" altLang="zh-CN" sz="1600" dirty="0"/>
                        <a:t>.bss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2304382047"/>
                  </a:ext>
                </a:extLst>
              </a:tr>
              <a:tr h="370840">
                <a:tc>
                  <a:txBody>
                    <a:bodyPr/>
                    <a:lstStyle/>
                    <a:p>
                      <a:pPr algn="ctr"/>
                      <a:r>
                        <a:rPr lang="en-US" altLang="zh-CN" sz="1600" dirty="0"/>
                        <a:t>.symtab</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4270208251"/>
                  </a:ext>
                </a:extLst>
              </a:tr>
              <a:tr h="370840">
                <a:tc>
                  <a:txBody>
                    <a:bodyPr/>
                    <a:lstStyle/>
                    <a:p>
                      <a:pPr algn="ctr"/>
                      <a:r>
                        <a:rPr lang="en-US" altLang="zh-CN" sz="1600" dirty="0"/>
                        <a:t>.debug</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1241000659"/>
                  </a:ext>
                </a:extLst>
              </a:tr>
              <a:tr h="370840">
                <a:tc>
                  <a:txBody>
                    <a:bodyPr/>
                    <a:lstStyle/>
                    <a:p>
                      <a:pPr algn="ctr"/>
                      <a:r>
                        <a:rPr lang="en-US" altLang="zh-CN" sz="1600" dirty="0"/>
                        <a:t>.line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418198881"/>
                  </a:ext>
                </a:extLst>
              </a:tr>
              <a:tr h="370840">
                <a:tc>
                  <a:txBody>
                    <a:bodyPr/>
                    <a:lstStyle/>
                    <a:p>
                      <a:pPr algn="ctr"/>
                      <a:r>
                        <a:rPr lang="en-US" altLang="zh-CN" sz="1600" dirty="0">
                          <a:solidFill>
                            <a:schemeClr val="dk1"/>
                          </a:solidFill>
                        </a:rPr>
                        <a:t>.strtab</a:t>
                      </a:r>
                      <a:endParaRPr lang="zh-CN" altLang="en-US" sz="1600" dirty="0">
                        <a:solidFill>
                          <a:schemeClr val="dk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1019593667"/>
                  </a:ext>
                </a:extLst>
              </a:tr>
              <a:tr h="370840">
                <a:tc>
                  <a:txBody>
                    <a:bodyPr/>
                    <a:lstStyle/>
                    <a:p>
                      <a:pPr algn="ctr"/>
                      <a:r>
                        <a:rPr lang="en-US" altLang="zh-CN" sz="1600" dirty="0"/>
                        <a:t>Section header table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27883799"/>
                  </a:ext>
                </a:extLst>
              </a:tr>
            </a:tbl>
          </a:graphicData>
        </a:graphic>
      </p:graphicFrame>
      <p:graphicFrame>
        <p:nvGraphicFramePr>
          <p:cNvPr id="29" name="表格 6">
            <a:extLst>
              <a:ext uri="{FF2B5EF4-FFF2-40B4-BE49-F238E27FC236}">
                <a16:creationId xmlns:a16="http://schemas.microsoft.com/office/drawing/2014/main" id="{65A8FEEA-3E51-4988-AEBE-160062091DFC}"/>
              </a:ext>
            </a:extLst>
          </p:cNvPr>
          <p:cNvGraphicFramePr>
            <a:graphicFrameLocks noGrp="1"/>
          </p:cNvGraphicFramePr>
          <p:nvPr/>
        </p:nvGraphicFramePr>
        <p:xfrm>
          <a:off x="6934791" y="3211523"/>
          <a:ext cx="2084081" cy="2595880"/>
        </p:xfrm>
        <a:graphic>
          <a:graphicData uri="http://schemas.openxmlformats.org/drawingml/2006/table">
            <a:tbl>
              <a:tblPr firstRow="1" bandRow="1">
                <a:tableStyleId>{5C22544A-7EE6-4342-B048-85BDC9FD1C3A}</a:tableStyleId>
              </a:tblPr>
              <a:tblGrid>
                <a:gridCol w="2084081">
                  <a:extLst>
                    <a:ext uri="{9D8B030D-6E8A-4147-A177-3AD203B41FA5}">
                      <a16:colId xmlns:a16="http://schemas.microsoft.com/office/drawing/2014/main" val="2548576892"/>
                    </a:ext>
                  </a:extLst>
                </a:gridCol>
              </a:tblGrid>
              <a:tr h="370840">
                <a:tc>
                  <a:txBody>
                    <a:bodyPr/>
                    <a:lstStyle/>
                    <a:p>
                      <a:pPr algn="ctr"/>
                      <a:r>
                        <a:rPr lang="zh-CN" altLang="en-US" sz="1600" b="0" dirty="0">
                          <a:solidFill>
                            <a:schemeClr val="tx1"/>
                          </a:solidFill>
                        </a:rPr>
                        <a:t>内核虚拟存储区域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01957"/>
                  </a:ext>
                </a:extLst>
              </a:tr>
              <a:tr h="370840">
                <a:tc>
                  <a:txBody>
                    <a:bodyPr/>
                    <a:lstStyle/>
                    <a:p>
                      <a:pPr algn="ctr"/>
                      <a:r>
                        <a:rPr lang="zh-CN" altLang="en-US" sz="1600" dirty="0">
                          <a:solidFill>
                            <a:schemeClr val="tx1"/>
                          </a:solidFill>
                        </a:rPr>
                        <a:t>用户栈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150791321"/>
                  </a:ext>
                </a:extLst>
              </a:tr>
              <a:tr h="370840">
                <a:tc>
                  <a:txBody>
                    <a:bodyPr/>
                    <a:lstStyle/>
                    <a:p>
                      <a:pPr algn="ctr"/>
                      <a:r>
                        <a:rPr lang="zh-CN" altLang="en-US" sz="1600" dirty="0">
                          <a:solidFill>
                            <a:schemeClr val="tx1"/>
                          </a:solidFill>
                        </a:rPr>
                        <a:t>共享库映射区域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72070051"/>
                  </a:ext>
                </a:extLst>
              </a:tr>
              <a:tr h="370840">
                <a:tc>
                  <a:txBody>
                    <a:bodyPr/>
                    <a:lstStyle/>
                    <a:p>
                      <a:pPr algn="ctr"/>
                      <a:r>
                        <a:rPr lang="zh-CN" altLang="en-US" sz="1600" dirty="0">
                          <a:solidFill>
                            <a:schemeClr val="tx1"/>
                          </a:solidFill>
                        </a:rPr>
                        <a:t>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3574518994"/>
                  </a:ext>
                </a:extLst>
              </a:tr>
              <a:tr h="370840">
                <a:tc>
                  <a:txBody>
                    <a:bodyPr/>
                    <a:lstStyle/>
                    <a:p>
                      <a:pPr algn="ctr"/>
                      <a:r>
                        <a:rPr lang="zh-CN" altLang="en-US" sz="1600" dirty="0">
                          <a:solidFill>
                            <a:schemeClr val="tx1"/>
                          </a:solidFill>
                        </a:rPr>
                        <a:t>读写代码段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1699835673"/>
                  </a:ext>
                </a:extLst>
              </a:tr>
              <a:tr h="370840">
                <a:tc>
                  <a:txBody>
                    <a:bodyPr/>
                    <a:lstStyle/>
                    <a:p>
                      <a:pPr algn="ctr"/>
                      <a:r>
                        <a:rPr lang="zh-CN" altLang="en-US" sz="1600" dirty="0">
                          <a:solidFill>
                            <a:schemeClr val="tx1"/>
                          </a:solidFill>
                        </a:rPr>
                        <a:t>只读代码段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2304382047"/>
                  </a:ext>
                </a:extLst>
              </a:tr>
              <a:tr h="370840">
                <a:tc>
                  <a:txBody>
                    <a:bodyPr/>
                    <a:lstStyle/>
                    <a:p>
                      <a:pPr algn="ctr"/>
                      <a:r>
                        <a:rPr lang="zh-CN" altLang="en-US" sz="1600" dirty="0">
                          <a:solidFill>
                            <a:schemeClr val="tx1"/>
                          </a:solidFill>
                        </a:rPr>
                        <a:t>未使用区域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66000"/>
                      </a:schemeClr>
                    </a:solidFill>
                  </a:tcPr>
                </a:tc>
                <a:extLst>
                  <a:ext uri="{0D108BD9-81ED-4DB2-BD59-A6C34878D82A}">
                    <a16:rowId xmlns:a16="http://schemas.microsoft.com/office/drawing/2014/main" val="4270208251"/>
                  </a:ext>
                </a:extLst>
              </a:tr>
            </a:tbl>
          </a:graphicData>
        </a:graphic>
      </p:graphicFrame>
      <p:sp>
        <p:nvSpPr>
          <p:cNvPr id="9" name="右大括号 8">
            <a:extLst>
              <a:ext uri="{FF2B5EF4-FFF2-40B4-BE49-F238E27FC236}">
                <a16:creationId xmlns:a16="http://schemas.microsoft.com/office/drawing/2014/main" id="{C69AE2B1-E263-4D00-9394-392393C09F4A}"/>
              </a:ext>
            </a:extLst>
          </p:cNvPr>
          <p:cNvSpPr/>
          <p:nvPr/>
        </p:nvSpPr>
        <p:spPr>
          <a:xfrm>
            <a:off x="4697128" y="4312693"/>
            <a:ext cx="338896" cy="3840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a:extLst>
              <a:ext uri="{FF2B5EF4-FFF2-40B4-BE49-F238E27FC236}">
                <a16:creationId xmlns:a16="http://schemas.microsoft.com/office/drawing/2014/main" id="{B81B468F-4BF1-4C66-BE6D-EB9F2E3430C6}"/>
              </a:ext>
            </a:extLst>
          </p:cNvPr>
          <p:cNvSpPr/>
          <p:nvPr/>
        </p:nvSpPr>
        <p:spPr>
          <a:xfrm>
            <a:off x="4697128" y="3211523"/>
            <a:ext cx="338896" cy="74917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5215E770-9816-47B1-9D28-000E5A7F1C24}"/>
              </a:ext>
            </a:extLst>
          </p:cNvPr>
          <p:cNvCxnSpPr>
            <a:stCxn id="17" idx="1"/>
          </p:cNvCxnSpPr>
          <p:nvPr/>
        </p:nvCxnSpPr>
        <p:spPr>
          <a:xfrm>
            <a:off x="5036024" y="3586112"/>
            <a:ext cx="1898767" cy="1668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2B6C07B-AD31-4368-8EA9-497E9C3A7E6B}"/>
              </a:ext>
            </a:extLst>
          </p:cNvPr>
          <p:cNvCxnSpPr>
            <a:stCxn id="9" idx="1"/>
          </p:cNvCxnSpPr>
          <p:nvPr/>
        </p:nvCxnSpPr>
        <p:spPr>
          <a:xfrm>
            <a:off x="5036024" y="4504731"/>
            <a:ext cx="1898767" cy="383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B4ACDA-EEDD-45EA-AAAB-65BE48DEAAC3}"/>
              </a:ext>
            </a:extLst>
          </p:cNvPr>
          <p:cNvSpPr txBox="1"/>
          <p:nvPr/>
        </p:nvSpPr>
        <p:spPr>
          <a:xfrm>
            <a:off x="5643349" y="3780430"/>
            <a:ext cx="668741" cy="338554"/>
          </a:xfrm>
          <a:prstGeom prst="rect">
            <a:avLst/>
          </a:prstGeom>
          <a:noFill/>
        </p:spPr>
        <p:txBody>
          <a:bodyPr wrap="square" rtlCol="0">
            <a:spAutoFit/>
          </a:bodyPr>
          <a:lstStyle/>
          <a:p>
            <a:r>
              <a:rPr lang="zh-CN" altLang="en-US" sz="1600" dirty="0"/>
              <a:t>映射</a:t>
            </a:r>
          </a:p>
        </p:txBody>
      </p:sp>
      <p:sp>
        <p:nvSpPr>
          <p:cNvPr id="37" name="文本框 36">
            <a:extLst>
              <a:ext uri="{FF2B5EF4-FFF2-40B4-BE49-F238E27FC236}">
                <a16:creationId xmlns:a16="http://schemas.microsoft.com/office/drawing/2014/main" id="{22D50F02-9CB1-4110-AE02-8162F9C58F8E}"/>
              </a:ext>
            </a:extLst>
          </p:cNvPr>
          <p:cNvSpPr txBox="1"/>
          <p:nvPr/>
        </p:nvSpPr>
        <p:spPr>
          <a:xfrm>
            <a:off x="5427259" y="4676751"/>
            <a:ext cx="668741" cy="338554"/>
          </a:xfrm>
          <a:prstGeom prst="rect">
            <a:avLst/>
          </a:prstGeom>
          <a:noFill/>
        </p:spPr>
        <p:txBody>
          <a:bodyPr wrap="square" rtlCol="0">
            <a:spAutoFit/>
          </a:bodyPr>
          <a:lstStyle/>
          <a:p>
            <a:r>
              <a:rPr lang="zh-CN" altLang="en-US" sz="1600" dirty="0"/>
              <a:t>映射</a:t>
            </a:r>
          </a:p>
        </p:txBody>
      </p:sp>
      <p:sp>
        <p:nvSpPr>
          <p:cNvPr id="31" name="文本框 30">
            <a:extLst>
              <a:ext uri="{FF2B5EF4-FFF2-40B4-BE49-F238E27FC236}">
                <a16:creationId xmlns:a16="http://schemas.microsoft.com/office/drawing/2014/main" id="{E4CBA4C9-15AA-4E8D-84E0-5A186A7F9174}"/>
              </a:ext>
            </a:extLst>
          </p:cNvPr>
          <p:cNvSpPr txBox="1"/>
          <p:nvPr/>
        </p:nvSpPr>
        <p:spPr>
          <a:xfrm>
            <a:off x="1187356" y="6259441"/>
            <a:ext cx="1658203" cy="369332"/>
          </a:xfrm>
          <a:prstGeom prst="rect">
            <a:avLst/>
          </a:prstGeom>
          <a:noFill/>
        </p:spPr>
        <p:txBody>
          <a:bodyPr wrap="square" rtlCol="0">
            <a:spAutoFit/>
          </a:bodyPr>
          <a:lstStyle/>
          <a:p>
            <a:r>
              <a:rPr lang="zh-CN" altLang="en-US" dirty="0"/>
              <a:t>可执行文件</a:t>
            </a:r>
          </a:p>
        </p:txBody>
      </p:sp>
      <p:sp>
        <p:nvSpPr>
          <p:cNvPr id="33" name="文本框 32">
            <a:extLst>
              <a:ext uri="{FF2B5EF4-FFF2-40B4-BE49-F238E27FC236}">
                <a16:creationId xmlns:a16="http://schemas.microsoft.com/office/drawing/2014/main" id="{334D03DF-69FD-4CAF-A53F-DAD1BDFE2C31}"/>
              </a:ext>
            </a:extLst>
          </p:cNvPr>
          <p:cNvSpPr txBox="1"/>
          <p:nvPr/>
        </p:nvSpPr>
        <p:spPr>
          <a:xfrm>
            <a:off x="7451678" y="5890109"/>
            <a:ext cx="1494429" cy="369332"/>
          </a:xfrm>
          <a:prstGeom prst="rect">
            <a:avLst/>
          </a:prstGeom>
          <a:noFill/>
        </p:spPr>
        <p:txBody>
          <a:bodyPr wrap="square" rtlCol="0">
            <a:spAutoFit/>
          </a:bodyPr>
          <a:lstStyle/>
          <a:p>
            <a:r>
              <a:rPr lang="zh-CN" altLang="en-US" dirty="0"/>
              <a:t>虚拟空间</a:t>
            </a:r>
          </a:p>
        </p:txBody>
      </p:sp>
    </p:spTree>
    <p:extLst>
      <p:ext uri="{BB962C8B-B14F-4D97-AF65-F5344CB8AC3E}">
        <p14:creationId xmlns:p14="http://schemas.microsoft.com/office/powerpoint/2010/main" val="319380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7" grpId="0"/>
      <p:bldP spid="37" grpId="0"/>
      <p:bldP spid="31"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页映射</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进程启动</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a:p>
        </p:txBody>
      </p:sp>
      <p:sp>
        <p:nvSpPr>
          <p:cNvPr id="8" name="文本框 7">
            <a:extLst>
              <a:ext uri="{FF2B5EF4-FFF2-40B4-BE49-F238E27FC236}">
                <a16:creationId xmlns:a16="http://schemas.microsoft.com/office/drawing/2014/main" id="{1076AE8D-B97B-49EC-A327-964542590D7B}"/>
              </a:ext>
            </a:extLst>
          </p:cNvPr>
          <p:cNvSpPr txBox="1"/>
          <p:nvPr/>
        </p:nvSpPr>
        <p:spPr>
          <a:xfrm>
            <a:off x="613954" y="1756954"/>
            <a:ext cx="10959737" cy="375487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在相关的映射建立之后，操作系统</a:t>
            </a:r>
            <a:r>
              <a:rPr lang="zh-CN" altLang="en-US" dirty="0">
                <a:solidFill>
                  <a:srgbClr val="FF0000"/>
                </a:solidFill>
              </a:rPr>
              <a:t>将</a:t>
            </a:r>
            <a:r>
              <a:rPr lang="en-US" altLang="zh-CN" dirty="0">
                <a:solidFill>
                  <a:srgbClr val="FF0000"/>
                </a:solidFill>
              </a:rPr>
              <a:t>CPU</a:t>
            </a:r>
            <a:r>
              <a:rPr lang="zh-CN" altLang="en-US" dirty="0">
                <a:solidFill>
                  <a:srgbClr val="FF0000"/>
                </a:solidFill>
              </a:rPr>
              <a:t>的指令寄存器设置成可执行文件的入口地址</a:t>
            </a:r>
            <a:r>
              <a:rPr lang="zh-CN" altLang="en-US" dirty="0"/>
              <a:t>，启动运行。</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因为可执行文件的真正指令和数据都没有被装入内存中，</a:t>
            </a:r>
            <a:r>
              <a:rPr lang="en-US" altLang="zh-CN" dirty="0"/>
              <a:t>CPU</a:t>
            </a:r>
            <a:r>
              <a:rPr lang="zh-CN" altLang="en-US" dirty="0"/>
              <a:t>执行这个地址指令时，就会发生</a:t>
            </a:r>
            <a:r>
              <a:rPr lang="zh-CN" altLang="en-US" dirty="0">
                <a:solidFill>
                  <a:srgbClr val="FF0000"/>
                </a:solidFill>
              </a:rPr>
              <a:t>缺页错误</a:t>
            </a:r>
            <a:r>
              <a:rPr lang="zh-CN" altLang="en-US" dirty="0"/>
              <a:t>。发生缺页错误后，经过以下步骤，将所需页调入物理空间，进程继续执行：</a:t>
            </a:r>
            <a:endParaRPr lang="en-US" altLang="zh-CN" dirty="0"/>
          </a:p>
          <a:p>
            <a:pPr marL="285750" indent="-285750">
              <a:buFont typeface="Arial" panose="020B0604020202020204" pitchFamily="34" charset="0"/>
              <a:buChar char="•"/>
            </a:pPr>
            <a:endParaRPr lang="en-US" altLang="zh-CN" dirty="0"/>
          </a:p>
          <a:p>
            <a:pPr marL="720000" indent="-342900" algn="just">
              <a:buFont typeface="+mj-lt"/>
              <a:buAutoNum type="arabicPeriod"/>
            </a:pPr>
            <a:r>
              <a:rPr lang="en-US" altLang="zh-CN" sz="1600" dirty="0"/>
              <a:t>CPU</a:t>
            </a:r>
            <a:r>
              <a:rPr lang="zh-CN" altLang="en-US" sz="1600" dirty="0"/>
              <a:t>将控制权交给操作系统</a:t>
            </a:r>
            <a:endParaRPr lang="en-US" altLang="zh-CN" sz="1600" dirty="0"/>
          </a:p>
          <a:p>
            <a:pPr marL="720000" indent="-342900" algn="just">
              <a:buFont typeface="+mj-lt"/>
              <a:buAutoNum type="arabicPeriod"/>
            </a:pPr>
            <a:endParaRPr lang="en-US" altLang="zh-CN" sz="1600" dirty="0"/>
          </a:p>
          <a:p>
            <a:pPr marL="720000" indent="-342900" algn="just">
              <a:buFont typeface="+mj-lt"/>
              <a:buAutoNum type="arabicPeriod"/>
            </a:pPr>
            <a:r>
              <a:rPr lang="zh-CN" altLang="en-US" sz="1600" dirty="0"/>
              <a:t>操作系统通过虚拟空间与可执行文件的映射找到所需页的位置，从物理空间中分配一个页，将缺页调入内存</a:t>
            </a:r>
            <a:endParaRPr lang="en-US" altLang="zh-CN" sz="1600" dirty="0"/>
          </a:p>
          <a:p>
            <a:pPr marL="720000" indent="-342900" algn="just">
              <a:buFont typeface="+mj-lt"/>
              <a:buAutoNum type="arabicPeriod"/>
            </a:pPr>
            <a:endParaRPr lang="en-US" altLang="zh-CN" sz="1600" dirty="0"/>
          </a:p>
          <a:p>
            <a:pPr marL="720000" indent="-342900" algn="just">
              <a:buFont typeface="+mj-lt"/>
              <a:buAutoNum type="arabicPeriod"/>
            </a:pPr>
            <a:r>
              <a:rPr lang="zh-CN" altLang="en-US" sz="1600" dirty="0"/>
              <a:t>设置缺页的虚拟页和物理页之间的联系</a:t>
            </a:r>
            <a:endParaRPr lang="en-US" altLang="zh-CN" sz="1600" dirty="0"/>
          </a:p>
          <a:p>
            <a:pPr marL="720000" indent="-342900" algn="just">
              <a:buFont typeface="+mj-lt"/>
              <a:buAutoNum type="arabicPeriod"/>
            </a:pPr>
            <a:endParaRPr lang="en-US" altLang="zh-CN" sz="1600" dirty="0"/>
          </a:p>
          <a:p>
            <a:pPr marL="720000" indent="-342900" algn="just">
              <a:buFont typeface="+mj-lt"/>
              <a:buAutoNum type="arabicPeriod"/>
            </a:pPr>
            <a:r>
              <a:rPr lang="zh-CN" altLang="en-US" sz="1600" dirty="0"/>
              <a:t>控制权交还进程，进程继续运行</a:t>
            </a:r>
            <a:endParaRPr lang="en-US" altLang="zh-CN" sz="16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4014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 calcmode="lin" valueType="num">
                                      <p:cBhvr additive="base">
                                        <p:cTn id="16"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1000"/>
                                        <p:tgtEl>
                                          <p:spTgt spid="8">
                                            <p:txEl>
                                              <p:pRg st="6" end="6"/>
                                            </p:txEl>
                                          </p:spTgt>
                                        </p:tgtEl>
                                      </p:cBhvr>
                                    </p:animEffect>
                                    <p:anim calcmode="lin" valueType="num">
                                      <p:cBhvr>
                                        <p:cTn id="2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fade">
                                      <p:cBhvr>
                                        <p:cTn id="33" dur="1000"/>
                                        <p:tgtEl>
                                          <p:spTgt spid="8">
                                            <p:txEl>
                                              <p:pRg st="8" end="8"/>
                                            </p:txEl>
                                          </p:spTgt>
                                        </p:tgtEl>
                                      </p:cBhvr>
                                    </p:animEffect>
                                    <p:anim calcmode="lin" valueType="num">
                                      <p:cBhvr>
                                        <p:cTn id="34"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fade">
                                      <p:cBhvr>
                                        <p:cTn id="39" dur="1000"/>
                                        <p:tgtEl>
                                          <p:spTgt spid="8">
                                            <p:txEl>
                                              <p:pRg st="10" end="10"/>
                                            </p:txEl>
                                          </p:spTgt>
                                        </p:tgtEl>
                                      </p:cBhvr>
                                    </p:animEffect>
                                    <p:anim calcmode="lin" valueType="num">
                                      <p:cBhvr>
                                        <p:cTn id="40"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程序运行</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程序执行过程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a:p>
        </p:txBody>
      </p:sp>
      <p:sp>
        <p:nvSpPr>
          <p:cNvPr id="9" name="文本框 8">
            <a:extLst>
              <a:ext uri="{FF2B5EF4-FFF2-40B4-BE49-F238E27FC236}">
                <a16:creationId xmlns:a16="http://schemas.microsoft.com/office/drawing/2014/main" id="{49641DD4-AFAC-4108-9ED0-51F6D8E2960B}"/>
              </a:ext>
            </a:extLst>
          </p:cNvPr>
          <p:cNvSpPr txBox="1"/>
          <p:nvPr/>
        </p:nvSpPr>
        <p:spPr>
          <a:xfrm>
            <a:off x="613954" y="1730829"/>
            <a:ext cx="10972800" cy="2308324"/>
          </a:xfrm>
          <a:prstGeom prst="rect">
            <a:avLst/>
          </a:prstGeom>
          <a:noFill/>
        </p:spPr>
        <p:txBody>
          <a:bodyPr wrap="square" rtlCol="0">
            <a:spAutoFit/>
          </a:bodyPr>
          <a:lstStyle/>
          <a:p>
            <a:pPr marL="342900" indent="-342900">
              <a:buFont typeface="+mj-lt"/>
              <a:buAutoNum type="arabicPeriod"/>
            </a:pPr>
            <a:r>
              <a:rPr lang="zh-CN" altLang="en-US" dirty="0"/>
              <a:t>操作系统在创建进程之后，跳转到这个进程的入口函数</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入口函数对程序运行环境进行初始化，包括堆、</a:t>
            </a:r>
            <a:r>
              <a:rPr lang="en-US" altLang="zh-CN" dirty="0"/>
              <a:t>I/O</a:t>
            </a:r>
            <a:r>
              <a:rPr lang="zh-CN" altLang="en-US" dirty="0"/>
              <a:t>、线程、全局变量的构造等</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入口函数在完成初始化之后，调用</a:t>
            </a:r>
            <a:r>
              <a:rPr lang="en-US" altLang="zh-CN" dirty="0"/>
              <a:t>main() </a:t>
            </a:r>
            <a:r>
              <a:rPr lang="zh-CN" altLang="en-US" dirty="0"/>
              <a:t>函数，开始执行程序的主体</a:t>
            </a: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main() </a:t>
            </a:r>
            <a:r>
              <a:rPr lang="zh-CN" altLang="en-US" dirty="0"/>
              <a:t>函数执行完毕之后返回到入口函数，入口函数进行清理工作，最后通过系统调用结束进程。</a:t>
            </a:r>
          </a:p>
          <a:p>
            <a:endParaRPr lang="zh-CN" altLang="en-US" dirty="0"/>
          </a:p>
        </p:txBody>
      </p:sp>
    </p:spTree>
    <p:extLst>
      <p:ext uri="{BB962C8B-B14F-4D97-AF65-F5344CB8AC3E}">
        <p14:creationId xmlns:p14="http://schemas.microsoft.com/office/powerpoint/2010/main" val="15663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1000"/>
                                        <p:tgtEl>
                                          <p:spTgt spid="9">
                                            <p:txEl>
                                              <p:pRg st="2" end="2"/>
                                            </p:txEl>
                                          </p:spTgt>
                                        </p:tgtEl>
                                      </p:cBhvr>
                                    </p:animEffect>
                                    <p:anim calcmode="lin" valueType="num">
                                      <p:cBhvr>
                                        <p:cTn id="1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1000"/>
                                        <p:tgtEl>
                                          <p:spTgt spid="9">
                                            <p:txEl>
                                              <p:pRg st="4" end="4"/>
                                            </p:txEl>
                                          </p:spTgt>
                                        </p:tgtEl>
                                      </p:cBhvr>
                                    </p:animEffect>
                                    <p:anim calcmode="lin" valueType="num">
                                      <p:cBhvr>
                                        <p:cTn id="2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1000"/>
                                        <p:tgtEl>
                                          <p:spTgt spid="9">
                                            <p:txEl>
                                              <p:pRg st="6" end="6"/>
                                            </p:txEl>
                                          </p:spTgt>
                                        </p:tgtEl>
                                      </p:cBhvr>
                                    </p:animEffect>
                                    <p:anim calcmode="lin" valueType="num">
                                      <p:cBhvr>
                                        <p:cTn id="30"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47161" y="1492624"/>
            <a:ext cx="11312461" cy="4124206"/>
          </a:xfrm>
          <a:prstGeom prst="rect">
            <a:avLst/>
          </a:prstGeom>
          <a:noFill/>
        </p:spPr>
        <p:txBody>
          <a:bodyPr wrap="square" rtlCol="0">
            <a:spAutoFit/>
          </a:bodyPr>
          <a:lstStyle/>
          <a:p>
            <a:r>
              <a:rPr lang="en-US" altLang="zh-CN" sz="1800" b="0" dirty="0">
                <a:latin typeface="+mn-ea"/>
              </a:rPr>
              <a:t>	</a:t>
            </a:r>
            <a:r>
              <a:rPr lang="zh-CN" altLang="zh-CN" dirty="0"/>
              <a:t>计算机的操作系统启动程序固化在硬件上，每次计算机上电时，都将自动加载启动程序，之后的每一个程序，每一个应用，都是不断的</a:t>
            </a:r>
            <a:r>
              <a:rPr lang="en-US" altLang="zh-CN" dirty="0"/>
              <a:t> fork </a:t>
            </a:r>
            <a:r>
              <a:rPr lang="zh-CN" altLang="zh-CN" dirty="0"/>
              <a:t>出来的新进程。下面将以</a:t>
            </a:r>
            <a:r>
              <a:rPr lang="en-US" altLang="zh-CN" dirty="0"/>
              <a:t>Linux </a:t>
            </a:r>
            <a:r>
              <a:rPr lang="zh-CN" altLang="zh-CN" dirty="0"/>
              <a:t>系统装载可执行文件为例具体介绍加载流程。当在</a:t>
            </a:r>
            <a:r>
              <a:rPr lang="en-US" altLang="zh-CN" dirty="0"/>
              <a:t>shell</a:t>
            </a:r>
            <a:r>
              <a:rPr lang="zh-CN" altLang="zh-CN" dirty="0"/>
              <a:t>中运行可执行程序时也是由</a:t>
            </a:r>
            <a:r>
              <a:rPr lang="en-US" altLang="zh-CN" dirty="0"/>
              <a:t>shell </a:t>
            </a:r>
            <a:r>
              <a:rPr lang="zh-CN" altLang="zh-CN" dirty="0"/>
              <a:t>进程</a:t>
            </a:r>
            <a:r>
              <a:rPr lang="en-US" altLang="zh-CN" dirty="0"/>
              <a:t> fork </a:t>
            </a:r>
            <a:r>
              <a:rPr lang="zh-CN" altLang="zh-CN" dirty="0"/>
              <a:t>出一个新进程，在新进程中调用</a:t>
            </a:r>
            <a:r>
              <a:rPr lang="en-US" altLang="zh-CN" dirty="0"/>
              <a:t>exec</a:t>
            </a:r>
            <a:r>
              <a:rPr lang="zh-CN" altLang="zh-CN" dirty="0"/>
              <a:t>函数装载可执行文件并执行。</a:t>
            </a:r>
            <a:endParaRPr lang="en-US" altLang="zh-CN" dirty="0"/>
          </a:p>
          <a:p>
            <a:endParaRPr lang="en-US" altLang="zh-CN" sz="1800" b="0" dirty="0">
              <a:latin typeface="+mn-ea"/>
            </a:endParaRPr>
          </a:p>
          <a:p>
            <a:r>
              <a:rPr lang="en-US" altLang="zh-CN" dirty="0">
                <a:latin typeface="+mn-ea"/>
              </a:rPr>
              <a:t>    </a:t>
            </a:r>
            <a:r>
              <a:rPr lang="en-US" altLang="zh-CN" sz="2000" dirty="0">
                <a:latin typeface="+mn-ea"/>
              </a:rPr>
              <a:t>(</a:t>
            </a:r>
            <a:r>
              <a:rPr lang="en-US" altLang="zh-CN" sz="2000" b="0" dirty="0">
                <a:latin typeface="+mn-ea"/>
              </a:rPr>
              <a:t>1)</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execve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当</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中键入执行程序的指令之后，</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进程获取到键入的指令，并执行</a:t>
            </a:r>
            <a:r>
              <a:rPr lang="en-US" altLang="zh-CN" dirty="0" err="1">
                <a:latin typeface="Times New Roman" panose="02020603050405020304" pitchFamily="18" charset="0"/>
                <a:cs typeface="Times New Roman" panose="02020603050405020304" pitchFamily="18" charset="0"/>
              </a:rPr>
              <a:t>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函数，该函数的参数是键入的可执行文件名和形式参数，还有就是环境变量信息。</a:t>
            </a:r>
            <a:r>
              <a:rPr lang="en-US" altLang="zh-CN" dirty="0" err="1">
                <a:latin typeface="Times New Roman" panose="02020603050405020304" pitchFamily="18" charset="0"/>
                <a:cs typeface="Times New Roman" panose="02020603050405020304" pitchFamily="18" charset="0"/>
              </a:rPr>
              <a:t>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函数对进程栈进行初始化，即压栈环境变量值，并压栈传入的参数值，最后压栈可执行文件名。初始化完成后调用</a:t>
            </a:r>
            <a:r>
              <a:rPr lang="en-US" altLang="zh-CN" dirty="0" err="1">
                <a:latin typeface="Times New Roman" panose="02020603050405020304" pitchFamily="18" charset="0"/>
                <a:cs typeface="Times New Roman" panose="02020603050405020304" pitchFamily="18" charset="0"/>
              </a:rPr>
              <a:t>sys_execve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a:t>
            </a:r>
            <a:r>
              <a:rPr lang="en-US" altLang="zh-CN" dirty="0"/>
              <a:t> </a:t>
            </a:r>
            <a:r>
              <a:rPr lang="en-US" altLang="zh-CN" dirty="0" err="1"/>
              <a:t>sys_execve</a:t>
            </a:r>
            <a:r>
              <a:rPr lang="en-US" altLang="zh-CN" dirty="0"/>
              <a:t>()</a:t>
            </a:r>
          </a:p>
          <a:p>
            <a:r>
              <a:rPr lang="en-US" altLang="zh-CN" sz="2000" dirty="0">
                <a:latin typeface="Times New Roman" panose="02020603050405020304" pitchFamily="18" charset="0"/>
                <a:cs typeface="Times New Roman" panose="02020603050405020304" pitchFamily="18" charset="0"/>
              </a:rPr>
              <a:t>	</a:t>
            </a:r>
            <a:r>
              <a:rPr lang="zh-CN" altLang="zh-CN" dirty="0"/>
              <a:t>该函数进行一些参数的检查与复制，而后调用</a:t>
            </a:r>
            <a:r>
              <a:rPr lang="en-US" altLang="zh-CN" dirty="0" err="1"/>
              <a:t>do_execve</a:t>
            </a:r>
            <a:r>
              <a:rPr lang="en-US" altLang="zh-CN" dirty="0"/>
              <a:t>()</a:t>
            </a:r>
            <a:r>
              <a:rPr lang="zh-CN" altLang="zh-CN" dirty="0"/>
              <a:t>函数。</a:t>
            </a:r>
            <a:endParaRPr lang="en-US" altLang="zh-CN" dirty="0"/>
          </a:p>
          <a:p>
            <a:r>
              <a:rPr lang="en-US" altLang="zh-CN" dirty="0"/>
              <a:t>         </a:t>
            </a:r>
            <a:endParaRPr lang="zh-CN" altLang="zh-CN" dirty="0"/>
          </a:p>
          <a:p>
            <a:endParaRPr lang="zh-CN" altLang="en-US" dirty="0">
              <a:latin typeface="+mn-ea"/>
            </a:endParaRPr>
          </a:p>
        </p:txBody>
      </p:sp>
    </p:spTree>
    <p:extLst>
      <p:ext uri="{BB962C8B-B14F-4D97-AF65-F5344CB8AC3E}">
        <p14:creationId xmlns:p14="http://schemas.microsoft.com/office/powerpoint/2010/main" val="16796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27674" y="1251084"/>
            <a:ext cx="11312461" cy="6124754"/>
          </a:xfrm>
          <a:prstGeom prst="rect">
            <a:avLst/>
          </a:prstGeom>
          <a:noFill/>
        </p:spPr>
        <p:txBody>
          <a:bodyPr wrap="square" rtlCol="0">
            <a:spAutoFit/>
          </a:bodyPr>
          <a:lstStyle/>
          <a:p>
            <a:r>
              <a:rPr lang="en-US" altLang="zh-CN" dirty="0">
                <a:latin typeface="+mn-ea"/>
              </a:rPr>
              <a:t>    </a:t>
            </a:r>
            <a:r>
              <a:rPr lang="en-US" altLang="zh-CN" sz="2000" dirty="0">
                <a:latin typeface="+mn-ea"/>
              </a:rPr>
              <a:t>(3</a:t>
            </a:r>
            <a:r>
              <a:rPr lang="en-US" altLang="zh-CN" sz="2000" b="0" dirty="0">
                <a:latin typeface="+mn-ea"/>
              </a:rPr>
              <a: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do_execve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该函数在当前路径与环境变量的路径中寻找给定的可执行文件名，找到文件后读取该文件的前</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字节。读取这</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个字节的目的是为了判断文件的格式，每个文件的开头几个字节都是魔数，可以用来判断文件类型。读取了前</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字节的文件头部后，将调用 </a:t>
            </a:r>
            <a:r>
              <a:rPr lang="en-US" altLang="zh-CN" dirty="0" err="1">
                <a:latin typeface="Times New Roman" panose="02020603050405020304" pitchFamily="18" charset="0"/>
                <a:cs typeface="Times New Roman" panose="02020603050405020304" pitchFamily="18" charset="0"/>
              </a:rPr>
              <a:t>search_binary_handle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(4)</a:t>
            </a:r>
            <a:r>
              <a:rPr lang="en-US" altLang="zh-CN" dirty="0"/>
              <a:t> </a:t>
            </a:r>
            <a:r>
              <a:rPr lang="en-US" altLang="zh-CN" sz="2000" dirty="0" err="1">
                <a:latin typeface="Times New Roman" panose="02020603050405020304" pitchFamily="18" charset="0"/>
                <a:cs typeface="Times New Roman" panose="02020603050405020304" pitchFamily="18" charset="0"/>
              </a:rPr>
              <a:t>search_binary_handle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t>该函数将去搜索和匹配合适的可执行文件装载处理程序。</a:t>
            </a:r>
            <a:r>
              <a:rPr lang="en-US" altLang="zh-CN" dirty="0"/>
              <a:t>Linux </a:t>
            </a:r>
            <a:r>
              <a:rPr lang="zh-CN" altLang="en-US" dirty="0"/>
              <a:t>中所有被支持的可执行文件格式都有相应的装在处理程序。以</a:t>
            </a:r>
            <a:r>
              <a:rPr lang="en-US" altLang="zh-CN" dirty="0"/>
              <a:t>Linux </a:t>
            </a:r>
            <a:r>
              <a:rPr lang="zh-CN" altLang="en-US" dirty="0"/>
              <a:t>中的</a:t>
            </a:r>
            <a:r>
              <a:rPr lang="en-US" altLang="zh-CN" dirty="0"/>
              <a:t>ELF </a:t>
            </a:r>
            <a:r>
              <a:rPr lang="zh-CN" altLang="en-US" dirty="0"/>
              <a:t>文件为例，接下来将会调用</a:t>
            </a:r>
            <a:r>
              <a:rPr lang="en-US" altLang="zh-CN" dirty="0"/>
              <a:t>elf </a:t>
            </a:r>
            <a:r>
              <a:rPr lang="zh-CN" altLang="en-US" dirty="0"/>
              <a:t>文件的处理程序：</a:t>
            </a:r>
            <a:r>
              <a:rPr lang="en-US" altLang="zh-CN" dirty="0" err="1"/>
              <a:t>load_elf_binary</a:t>
            </a:r>
            <a:r>
              <a:rPr lang="en-US" altLang="zh-CN" dirty="0"/>
              <a:t>()</a:t>
            </a:r>
            <a:r>
              <a:rPr lang="zh-CN" altLang="en-US" dirty="0"/>
              <a:t>。</a:t>
            </a:r>
            <a:endParaRPr lang="en-US" altLang="zh-CN" dirty="0"/>
          </a:p>
          <a:p>
            <a:endParaRPr lang="en-US" altLang="zh-CN" dirty="0"/>
          </a:p>
          <a:p>
            <a:r>
              <a:rPr lang="en-US" altLang="zh-CN" sz="2000" dirty="0">
                <a:latin typeface="Times New Roman" panose="02020603050405020304" pitchFamily="18" charset="0"/>
                <a:cs typeface="Times New Roman" panose="02020603050405020304" pitchFamily="18" charset="0"/>
              </a:rPr>
              <a:t>	 (5)</a:t>
            </a:r>
            <a:r>
              <a:rPr lang="en-US" altLang="zh-CN" dirty="0"/>
              <a:t> </a:t>
            </a:r>
            <a:r>
              <a:rPr lang="en-US" altLang="zh-CN" sz="2000" dirty="0" err="1">
                <a:latin typeface="Times New Roman" panose="02020603050405020304" pitchFamily="18" charset="0"/>
                <a:cs typeface="Times New Roman" panose="02020603050405020304" pitchFamily="18" charset="0"/>
              </a:rPr>
              <a:t>load_elf_binary</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t>该函数执行以下三个步骤</a:t>
            </a:r>
            <a:r>
              <a:rPr lang="en-US" altLang="zh-CN" dirty="0"/>
              <a:t>:</a:t>
            </a:r>
          </a:p>
          <a:p>
            <a:pPr marL="828000" indent="-285750">
              <a:buFont typeface="Arial" panose="020B0604020202020204" pitchFamily="34" charset="0"/>
              <a:buChar char="•"/>
            </a:pPr>
            <a:r>
              <a:rPr lang="zh-CN" altLang="en-US" dirty="0">
                <a:solidFill>
                  <a:srgbClr val="FF0000"/>
                </a:solidFill>
              </a:rPr>
              <a:t>创建虚拟地址空间</a:t>
            </a:r>
            <a:r>
              <a:rPr lang="zh-CN" altLang="en-US" dirty="0"/>
              <a:t>：实际上指的是建立从虚拟地址空间到物理内存的映射函数所需要的相应的数据结构（即创建一个空的页表）；</a:t>
            </a:r>
          </a:p>
          <a:p>
            <a:pPr marL="828000" indent="-285750">
              <a:buFont typeface="Arial" panose="020B0604020202020204" pitchFamily="34" charset="0"/>
              <a:buChar char="•"/>
            </a:pPr>
            <a:r>
              <a:rPr lang="zh-CN" altLang="en-US" dirty="0">
                <a:solidFill>
                  <a:srgbClr val="FF0000"/>
                </a:solidFill>
              </a:rPr>
              <a:t>读取可执行文件的文件头</a:t>
            </a:r>
            <a:r>
              <a:rPr lang="zh-CN" altLang="en-US" dirty="0"/>
              <a:t>，建立可执行文件到虚拟地址空间之间的映射关系；</a:t>
            </a:r>
          </a:p>
          <a:p>
            <a:pPr marL="828000" indent="-285750">
              <a:buFont typeface="Arial" panose="020B0604020202020204" pitchFamily="34" charset="0"/>
              <a:buChar char="•"/>
            </a:pPr>
            <a:r>
              <a:rPr lang="zh-CN" altLang="en-US" dirty="0">
                <a:solidFill>
                  <a:srgbClr val="FF0000"/>
                </a:solidFill>
              </a:rPr>
              <a:t>将</a:t>
            </a:r>
            <a:r>
              <a:rPr lang="en-US" altLang="zh-CN" dirty="0">
                <a:solidFill>
                  <a:srgbClr val="FF0000"/>
                </a:solidFill>
              </a:rPr>
              <a:t>CPU</a:t>
            </a:r>
            <a:r>
              <a:rPr lang="zh-CN" altLang="en-US" dirty="0">
                <a:solidFill>
                  <a:srgbClr val="FF0000"/>
                </a:solidFill>
              </a:rPr>
              <a:t>指令寄存器设置为可执行文件入口</a:t>
            </a:r>
            <a:r>
              <a:rPr lang="zh-CN" altLang="en-US" dirty="0"/>
              <a:t>（虚拟空间中的一个地址）。</a:t>
            </a:r>
            <a:endParaRPr lang="en-US" altLang="zh-CN" dirty="0"/>
          </a:p>
          <a:p>
            <a:pPr marL="828000" indent="-285750">
              <a:buFont typeface="Arial" panose="020B0604020202020204" pitchFamily="34" charset="0"/>
              <a:buChar char="•"/>
            </a:pPr>
            <a:endParaRPr lang="zh-CN" altLang="en-US" dirty="0"/>
          </a:p>
          <a:p>
            <a:r>
              <a:rPr lang="zh-CN" altLang="en-US" dirty="0"/>
              <a:t>       事实上装载函数执行完毕后，可执行文件真正的指令和数据都没有被装入内存中，只是建立了可执行文件与虚拟内存之间的映射关系，以及分配了一个空的页表，用来存储虚拟内存与物理内存之间的映射关系。</a:t>
            </a:r>
          </a:p>
          <a:p>
            <a:endParaRPr lang="en-US" altLang="zh-CN" dirty="0"/>
          </a:p>
          <a:p>
            <a:r>
              <a:rPr lang="en-US" altLang="zh-CN" dirty="0"/>
              <a:t>         </a:t>
            </a:r>
            <a:endParaRPr lang="zh-CN" altLang="zh-CN" dirty="0"/>
          </a:p>
          <a:p>
            <a:endParaRPr lang="zh-CN" altLang="en-US" dirty="0">
              <a:latin typeface="+mn-ea"/>
            </a:endParaRPr>
          </a:p>
        </p:txBody>
      </p:sp>
    </p:spTree>
    <p:extLst>
      <p:ext uri="{BB962C8B-B14F-4D97-AF65-F5344CB8AC3E}">
        <p14:creationId xmlns:p14="http://schemas.microsoft.com/office/powerpoint/2010/main" val="189060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27674" y="1251084"/>
            <a:ext cx="11312461" cy="2123658"/>
          </a:xfrm>
          <a:prstGeom prst="rect">
            <a:avLst/>
          </a:prstGeom>
          <a:noFill/>
        </p:spPr>
        <p:txBody>
          <a:bodyPr wrap="square" rtlCol="0">
            <a:spAutoFit/>
          </a:bodyPr>
          <a:lstStyle/>
          <a:p>
            <a:r>
              <a:rPr lang="en-US" altLang="zh-CN" dirty="0">
                <a:latin typeface="+mn-ea"/>
              </a:rPr>
              <a:t>    </a:t>
            </a:r>
            <a:r>
              <a:rPr lang="en-US" altLang="zh-CN" sz="2000" dirty="0">
                <a:latin typeface="+mn-ea"/>
              </a:rPr>
              <a:t>(6</a:t>
            </a:r>
            <a:r>
              <a:rPr lang="en-US" altLang="zh-CN" sz="2000" b="0" dirty="0">
                <a:latin typeface="+mn-ea"/>
              </a:rPr>
              <a:t>)</a:t>
            </a:r>
            <a:r>
              <a:rPr lang="zh-CN" altLang="zh-CN" dirty="0"/>
              <a:t>程序返回到</a:t>
            </a:r>
            <a:r>
              <a:rPr lang="en-US" altLang="zh-CN" dirty="0" err="1"/>
              <a:t>execve</a:t>
            </a:r>
            <a:r>
              <a:rPr lang="en-US" altLang="zh-CN" dirty="0"/>
              <a:t>()</a:t>
            </a:r>
            <a:r>
              <a:rPr lang="zh-CN" altLang="zh-CN" dirty="0"/>
              <a:t>中</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此时从内核态返回到用户态，且寄存器的地址被设置为了</a:t>
            </a:r>
            <a:r>
              <a:rPr lang="en-US" altLang="zh-CN" dirty="0">
                <a:latin typeface="Times New Roman" panose="02020603050405020304" pitchFamily="18" charset="0"/>
                <a:cs typeface="Times New Roman" panose="02020603050405020304" pitchFamily="18" charset="0"/>
              </a:rPr>
              <a:t>ELF</a:t>
            </a:r>
            <a:r>
              <a:rPr lang="zh-CN" altLang="en-US" dirty="0">
                <a:latin typeface="Times New Roman" panose="02020603050405020304" pitchFamily="18" charset="0"/>
                <a:cs typeface="Times New Roman" panose="02020603050405020304" pitchFamily="18" charset="0"/>
              </a:rPr>
              <a:t>的入口地址，于是新的程序开始启动，发现程序入口对应的页面并没有加载（因为初始时是空页面），此时引发一个缺页错误，操作系统根据可执行文件和虚拟内存之间的映射关系，在磁盘上找到缺的页，并申请物理内存，将其加载到物理内存中，并在页表中填入该虚拟内存页与物理内存页之间的映射关系。之后程序正常运行，直至结束后回到</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父进程中，结束回到</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endParaRPr lang="zh-CN" altLang="en-US" dirty="0">
              <a:latin typeface="+mn-ea"/>
            </a:endParaRPr>
          </a:p>
        </p:txBody>
      </p:sp>
    </p:spTree>
    <p:extLst>
      <p:ext uri="{BB962C8B-B14F-4D97-AF65-F5344CB8AC3E}">
        <p14:creationId xmlns:p14="http://schemas.microsoft.com/office/powerpoint/2010/main" val="133398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什么是流水线？</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208982" cy="61138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流水线方式可以将复杂过程分解成多个阶段，每个阶段可以与其他阶段同时进行。这种方式与工厂中的生产流水线非常相似，因此称之为流水线方式。</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以工厂流水线为例。假设某个工厂要制作一个玩具模型，整个过程可以分为以下四个阶段：</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制造零件，即制造模型所需的所有零件；</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喷漆，即按要求为零件喷漆上色；</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组装，将零件组装为一个完整模型；</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包装出厂，将制作完成的模型封装为商品。</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mn-ea"/>
                <a:cs typeface="Times New Roman" panose="02020603050405020304" pitchFamily="18" charset="0"/>
              </a:rPr>
              <a:t>具体来说，当第一批零件制作完成，被送往下一个车间喷漆，这时生产零件的机器空闲，就可以开始制作第二批零件；同理，当第一批零件喷漆完成，被送往下一个车间进行组装，这时就可以开始第二批零件的喷漆；当第一个模型组装完成，就会被送往下一个车间进行包装，这时就可以开始组装第二个模型。这样一来，模型制造的所有阶段都在同时进行，也就是说所有流水线的步骤都在并行。当然，并行的前提是，这四个阶段的执行是在不同的车间，用到不同的资源。</a:t>
            </a:r>
            <a:endParaRPr lang="en-US" altLang="zh-CN" sz="2000" dirty="0">
              <a:solidFill>
                <a:srgbClr val="191B0E"/>
              </a:solidFill>
              <a:latin typeface="+mn-ea"/>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664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流水线示意图</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cxnSp>
        <p:nvCxnSpPr>
          <p:cNvPr id="5" name="直接箭头连接符 4">
            <a:extLst>
              <a:ext uri="{FF2B5EF4-FFF2-40B4-BE49-F238E27FC236}">
                <a16:creationId xmlns:a16="http://schemas.microsoft.com/office/drawing/2014/main" id="{87507CAF-BBA2-4539-B35B-0DB23A97C486}"/>
              </a:ext>
            </a:extLst>
          </p:cNvPr>
          <p:cNvCxnSpPr>
            <a:cxnSpLocks/>
          </p:cNvCxnSpPr>
          <p:nvPr/>
        </p:nvCxnSpPr>
        <p:spPr>
          <a:xfrm>
            <a:off x="1587135" y="2169380"/>
            <a:ext cx="8969829"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FEF41D7F-14BC-4EA5-9D57-90BEE2720068}"/>
              </a:ext>
            </a:extLst>
          </p:cNvPr>
          <p:cNvCxnSpPr>
            <a:cxnSpLocks/>
          </p:cNvCxnSpPr>
          <p:nvPr/>
        </p:nvCxnSpPr>
        <p:spPr>
          <a:xfrm>
            <a:off x="1296842" y="2478577"/>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AC9B1220-980B-497F-A7E9-7B080136C5BF}"/>
              </a:ext>
            </a:extLst>
          </p:cNvPr>
          <p:cNvSpPr/>
          <p:nvPr/>
        </p:nvSpPr>
        <p:spPr>
          <a:xfrm>
            <a:off x="891894" y="196038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16" name="矩形 15">
            <a:extLst>
              <a:ext uri="{FF2B5EF4-FFF2-40B4-BE49-F238E27FC236}">
                <a16:creationId xmlns:a16="http://schemas.microsoft.com/office/drawing/2014/main" id="{93BDC1AA-7BD0-4F18-A23A-BDEE891ED024}"/>
              </a:ext>
            </a:extLst>
          </p:cNvPr>
          <p:cNvSpPr/>
          <p:nvPr/>
        </p:nvSpPr>
        <p:spPr>
          <a:xfrm>
            <a:off x="599245" y="2882127"/>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18" name="矩形 17">
            <a:extLst>
              <a:ext uri="{FF2B5EF4-FFF2-40B4-BE49-F238E27FC236}">
                <a16:creationId xmlns:a16="http://schemas.microsoft.com/office/drawing/2014/main" id="{79420E43-1363-4115-8FAF-0EC5A3749203}"/>
              </a:ext>
            </a:extLst>
          </p:cNvPr>
          <p:cNvSpPr/>
          <p:nvPr/>
        </p:nvSpPr>
        <p:spPr>
          <a:xfrm>
            <a:off x="1587135"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19" name="矩形 18">
            <a:extLst>
              <a:ext uri="{FF2B5EF4-FFF2-40B4-BE49-F238E27FC236}">
                <a16:creationId xmlns:a16="http://schemas.microsoft.com/office/drawing/2014/main" id="{82151D1A-4384-471D-9083-E3944C52BE9B}"/>
              </a:ext>
            </a:extLst>
          </p:cNvPr>
          <p:cNvSpPr/>
          <p:nvPr/>
        </p:nvSpPr>
        <p:spPr>
          <a:xfrm>
            <a:off x="2279464"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20" name="矩形 19">
            <a:extLst>
              <a:ext uri="{FF2B5EF4-FFF2-40B4-BE49-F238E27FC236}">
                <a16:creationId xmlns:a16="http://schemas.microsoft.com/office/drawing/2014/main" id="{E2D8C792-3D7E-4702-AA76-39E18F16206A}"/>
              </a:ext>
            </a:extLst>
          </p:cNvPr>
          <p:cNvSpPr/>
          <p:nvPr/>
        </p:nvSpPr>
        <p:spPr>
          <a:xfrm>
            <a:off x="2971793"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21" name="矩形 20">
            <a:extLst>
              <a:ext uri="{FF2B5EF4-FFF2-40B4-BE49-F238E27FC236}">
                <a16:creationId xmlns:a16="http://schemas.microsoft.com/office/drawing/2014/main" id="{8278F94A-C787-4269-8420-08A0D57550CA}"/>
              </a:ext>
            </a:extLst>
          </p:cNvPr>
          <p:cNvSpPr/>
          <p:nvPr/>
        </p:nvSpPr>
        <p:spPr>
          <a:xfrm>
            <a:off x="3664122"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23" name="矩形 22">
            <a:extLst>
              <a:ext uri="{FF2B5EF4-FFF2-40B4-BE49-F238E27FC236}">
                <a16:creationId xmlns:a16="http://schemas.microsoft.com/office/drawing/2014/main" id="{85B6721D-D547-4187-95C3-9D65171D5CC6}"/>
              </a:ext>
            </a:extLst>
          </p:cNvPr>
          <p:cNvSpPr/>
          <p:nvPr/>
        </p:nvSpPr>
        <p:spPr>
          <a:xfrm>
            <a:off x="4365177"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25" name="矩形 24">
            <a:extLst>
              <a:ext uri="{FF2B5EF4-FFF2-40B4-BE49-F238E27FC236}">
                <a16:creationId xmlns:a16="http://schemas.microsoft.com/office/drawing/2014/main" id="{EB8BD35C-9266-4C4B-9AA0-9794416A0412}"/>
              </a:ext>
            </a:extLst>
          </p:cNvPr>
          <p:cNvSpPr/>
          <p:nvPr/>
        </p:nvSpPr>
        <p:spPr>
          <a:xfrm>
            <a:off x="5057506"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26" name="矩形 25">
            <a:extLst>
              <a:ext uri="{FF2B5EF4-FFF2-40B4-BE49-F238E27FC236}">
                <a16:creationId xmlns:a16="http://schemas.microsoft.com/office/drawing/2014/main" id="{8914EA81-F1C2-4888-B5D2-4294F40AC5EA}"/>
              </a:ext>
            </a:extLst>
          </p:cNvPr>
          <p:cNvSpPr/>
          <p:nvPr/>
        </p:nvSpPr>
        <p:spPr>
          <a:xfrm>
            <a:off x="5749835"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27" name="矩形 26">
            <a:extLst>
              <a:ext uri="{FF2B5EF4-FFF2-40B4-BE49-F238E27FC236}">
                <a16:creationId xmlns:a16="http://schemas.microsoft.com/office/drawing/2014/main" id="{72061221-1EDD-4130-A914-6DC252DA180B}"/>
              </a:ext>
            </a:extLst>
          </p:cNvPr>
          <p:cNvSpPr/>
          <p:nvPr/>
        </p:nvSpPr>
        <p:spPr>
          <a:xfrm>
            <a:off x="6442164"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28" name="矩形 27">
            <a:extLst>
              <a:ext uri="{FF2B5EF4-FFF2-40B4-BE49-F238E27FC236}">
                <a16:creationId xmlns:a16="http://schemas.microsoft.com/office/drawing/2014/main" id="{7759ABB6-6D3F-494D-999C-0990956A1DDA}"/>
              </a:ext>
            </a:extLst>
          </p:cNvPr>
          <p:cNvSpPr/>
          <p:nvPr/>
        </p:nvSpPr>
        <p:spPr>
          <a:xfrm>
            <a:off x="7163151"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29" name="矩形 28">
            <a:extLst>
              <a:ext uri="{FF2B5EF4-FFF2-40B4-BE49-F238E27FC236}">
                <a16:creationId xmlns:a16="http://schemas.microsoft.com/office/drawing/2014/main" id="{DACA483D-50D2-4BE6-B04B-DF4A73D41711}"/>
              </a:ext>
            </a:extLst>
          </p:cNvPr>
          <p:cNvSpPr/>
          <p:nvPr/>
        </p:nvSpPr>
        <p:spPr>
          <a:xfrm>
            <a:off x="7855480"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30" name="矩形 29">
            <a:extLst>
              <a:ext uri="{FF2B5EF4-FFF2-40B4-BE49-F238E27FC236}">
                <a16:creationId xmlns:a16="http://schemas.microsoft.com/office/drawing/2014/main" id="{9F9532DB-EDE3-43B9-BC56-6A5D06532696}"/>
              </a:ext>
            </a:extLst>
          </p:cNvPr>
          <p:cNvSpPr/>
          <p:nvPr/>
        </p:nvSpPr>
        <p:spPr>
          <a:xfrm>
            <a:off x="8547809"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31" name="矩形 30">
            <a:extLst>
              <a:ext uri="{FF2B5EF4-FFF2-40B4-BE49-F238E27FC236}">
                <a16:creationId xmlns:a16="http://schemas.microsoft.com/office/drawing/2014/main" id="{B514429D-CDB7-4E77-8D87-DFB60F47B53B}"/>
              </a:ext>
            </a:extLst>
          </p:cNvPr>
          <p:cNvSpPr/>
          <p:nvPr/>
        </p:nvSpPr>
        <p:spPr>
          <a:xfrm>
            <a:off x="9240138"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cxnSp>
        <p:nvCxnSpPr>
          <p:cNvPr id="33" name="直接连接符 32">
            <a:extLst>
              <a:ext uri="{FF2B5EF4-FFF2-40B4-BE49-F238E27FC236}">
                <a16:creationId xmlns:a16="http://schemas.microsoft.com/office/drawing/2014/main" id="{0D11C090-746C-478C-AAEB-32059788B1D5}"/>
              </a:ext>
            </a:extLst>
          </p:cNvPr>
          <p:cNvCxnSpPr/>
          <p:nvPr/>
        </p:nvCxnSpPr>
        <p:spPr>
          <a:xfrm>
            <a:off x="2279464" y="21693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813A1C3-2982-4520-A829-1B4C51CCAB4D}"/>
              </a:ext>
            </a:extLst>
          </p:cNvPr>
          <p:cNvCxnSpPr/>
          <p:nvPr/>
        </p:nvCxnSpPr>
        <p:spPr>
          <a:xfrm flipV="1">
            <a:off x="2279464"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250AB85-29BF-41D4-9BBE-DDD4CB49507E}"/>
              </a:ext>
            </a:extLst>
          </p:cNvPr>
          <p:cNvCxnSpPr/>
          <p:nvPr/>
        </p:nvCxnSpPr>
        <p:spPr>
          <a:xfrm flipV="1">
            <a:off x="2971793"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887035A-880C-43B0-AB1E-A75F4AB2E413}"/>
              </a:ext>
            </a:extLst>
          </p:cNvPr>
          <p:cNvCxnSpPr/>
          <p:nvPr/>
        </p:nvCxnSpPr>
        <p:spPr>
          <a:xfrm flipV="1">
            <a:off x="3666228"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55D5800-E455-4B93-8AFE-A2B21C9222D5}"/>
              </a:ext>
            </a:extLst>
          </p:cNvPr>
          <p:cNvCxnSpPr>
            <a:cxnSpLocks/>
          </p:cNvCxnSpPr>
          <p:nvPr/>
        </p:nvCxnSpPr>
        <p:spPr>
          <a:xfrm flipV="1">
            <a:off x="4356451"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D3C63F6-8631-4E66-B576-7D3B2C657B3A}"/>
              </a:ext>
            </a:extLst>
          </p:cNvPr>
          <p:cNvCxnSpPr/>
          <p:nvPr/>
        </p:nvCxnSpPr>
        <p:spPr>
          <a:xfrm flipV="1">
            <a:off x="5054849"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F3B3A5D-754E-42BD-B031-E617963C8694}"/>
              </a:ext>
            </a:extLst>
          </p:cNvPr>
          <p:cNvCxnSpPr/>
          <p:nvPr/>
        </p:nvCxnSpPr>
        <p:spPr>
          <a:xfrm flipV="1">
            <a:off x="5749835"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AA3D43F-7851-483D-92DA-C44C93C7E1B0}"/>
              </a:ext>
            </a:extLst>
          </p:cNvPr>
          <p:cNvCxnSpPr/>
          <p:nvPr/>
        </p:nvCxnSpPr>
        <p:spPr>
          <a:xfrm flipV="1">
            <a:off x="6442164"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1886B57-C3FE-488D-8A98-2706A4D60A06}"/>
              </a:ext>
            </a:extLst>
          </p:cNvPr>
          <p:cNvCxnSpPr/>
          <p:nvPr/>
        </p:nvCxnSpPr>
        <p:spPr>
          <a:xfrm flipV="1">
            <a:off x="7163151"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AA3AA3E-AC97-4405-A348-B83D5216CDB9}"/>
              </a:ext>
            </a:extLst>
          </p:cNvPr>
          <p:cNvCxnSpPr/>
          <p:nvPr/>
        </p:nvCxnSpPr>
        <p:spPr>
          <a:xfrm flipV="1">
            <a:off x="7852567"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0EB2675-A4CC-4589-8630-75A471B0ADC6}"/>
              </a:ext>
            </a:extLst>
          </p:cNvPr>
          <p:cNvCxnSpPr/>
          <p:nvPr/>
        </p:nvCxnSpPr>
        <p:spPr>
          <a:xfrm flipV="1">
            <a:off x="8547809"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D503EA0-7E0C-4818-BEE8-7D00B1ED6F6B}"/>
              </a:ext>
            </a:extLst>
          </p:cNvPr>
          <p:cNvCxnSpPr/>
          <p:nvPr/>
        </p:nvCxnSpPr>
        <p:spPr>
          <a:xfrm flipV="1">
            <a:off x="9240138"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1A97B0-01ED-4A61-B5F6-B01A2A33AB1E}"/>
              </a:ext>
            </a:extLst>
          </p:cNvPr>
          <p:cNvCxnSpPr/>
          <p:nvPr/>
        </p:nvCxnSpPr>
        <p:spPr>
          <a:xfrm flipV="1">
            <a:off x="9942612" y="2169380"/>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3D5382E-F1EE-4CBB-92BC-93A4FA2D9312}"/>
              </a:ext>
            </a:extLst>
          </p:cNvPr>
          <p:cNvSpPr/>
          <p:nvPr/>
        </p:nvSpPr>
        <p:spPr>
          <a:xfrm>
            <a:off x="1547545" y="17699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49" name="矩形 48">
            <a:extLst>
              <a:ext uri="{FF2B5EF4-FFF2-40B4-BE49-F238E27FC236}">
                <a16:creationId xmlns:a16="http://schemas.microsoft.com/office/drawing/2014/main" id="{7BADB8B7-E32F-4B0D-B6D7-018F6583CE40}"/>
              </a:ext>
            </a:extLst>
          </p:cNvPr>
          <p:cNvSpPr/>
          <p:nvPr/>
        </p:nvSpPr>
        <p:spPr>
          <a:xfrm>
            <a:off x="2259669" y="17699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50" name="矩形 49">
            <a:extLst>
              <a:ext uri="{FF2B5EF4-FFF2-40B4-BE49-F238E27FC236}">
                <a16:creationId xmlns:a16="http://schemas.microsoft.com/office/drawing/2014/main" id="{FEAF9033-76A4-4C8B-8925-FE1C349814C6}"/>
              </a:ext>
            </a:extLst>
          </p:cNvPr>
          <p:cNvSpPr/>
          <p:nvPr/>
        </p:nvSpPr>
        <p:spPr>
          <a:xfrm>
            <a:off x="2915320"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51" name="矩形 50">
            <a:extLst>
              <a:ext uri="{FF2B5EF4-FFF2-40B4-BE49-F238E27FC236}">
                <a16:creationId xmlns:a16="http://schemas.microsoft.com/office/drawing/2014/main" id="{167C765F-F93F-460B-9ACE-4006B73E00EF}"/>
              </a:ext>
            </a:extLst>
          </p:cNvPr>
          <p:cNvSpPr/>
          <p:nvPr/>
        </p:nvSpPr>
        <p:spPr>
          <a:xfrm>
            <a:off x="3604735"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52" name="矩形 51">
            <a:extLst>
              <a:ext uri="{FF2B5EF4-FFF2-40B4-BE49-F238E27FC236}">
                <a16:creationId xmlns:a16="http://schemas.microsoft.com/office/drawing/2014/main" id="{4659B2D0-03DB-4AB5-851D-D7C93F4992F2}"/>
              </a:ext>
            </a:extLst>
          </p:cNvPr>
          <p:cNvSpPr/>
          <p:nvPr/>
        </p:nvSpPr>
        <p:spPr>
          <a:xfrm>
            <a:off x="4306067"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53" name="矩形 52">
            <a:extLst>
              <a:ext uri="{FF2B5EF4-FFF2-40B4-BE49-F238E27FC236}">
                <a16:creationId xmlns:a16="http://schemas.microsoft.com/office/drawing/2014/main" id="{CD3FB50A-F73E-4702-98A1-9111BB7E7778}"/>
              </a:ext>
            </a:extLst>
          </p:cNvPr>
          <p:cNvSpPr/>
          <p:nvPr/>
        </p:nvSpPr>
        <p:spPr>
          <a:xfrm>
            <a:off x="4991652"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54" name="矩形 53">
            <a:extLst>
              <a:ext uri="{FF2B5EF4-FFF2-40B4-BE49-F238E27FC236}">
                <a16:creationId xmlns:a16="http://schemas.microsoft.com/office/drawing/2014/main" id="{BC682359-790D-41BC-9DE3-C7C9AC91DD40}"/>
              </a:ext>
            </a:extLst>
          </p:cNvPr>
          <p:cNvSpPr/>
          <p:nvPr/>
        </p:nvSpPr>
        <p:spPr>
          <a:xfrm>
            <a:off x="5667100"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55" name="矩形 54">
            <a:extLst>
              <a:ext uri="{FF2B5EF4-FFF2-40B4-BE49-F238E27FC236}">
                <a16:creationId xmlns:a16="http://schemas.microsoft.com/office/drawing/2014/main" id="{3D39F942-3191-4346-8404-A5A7BFD02E95}"/>
              </a:ext>
            </a:extLst>
          </p:cNvPr>
          <p:cNvSpPr/>
          <p:nvPr/>
        </p:nvSpPr>
        <p:spPr>
          <a:xfrm>
            <a:off x="6383379"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56" name="矩形 55">
            <a:extLst>
              <a:ext uri="{FF2B5EF4-FFF2-40B4-BE49-F238E27FC236}">
                <a16:creationId xmlns:a16="http://schemas.microsoft.com/office/drawing/2014/main" id="{F23FCA6B-3BE2-4C71-AB4C-577D803A2141}"/>
              </a:ext>
            </a:extLst>
          </p:cNvPr>
          <p:cNvSpPr/>
          <p:nvPr/>
        </p:nvSpPr>
        <p:spPr>
          <a:xfrm>
            <a:off x="7099184" y="17734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57" name="矩形 56">
            <a:extLst>
              <a:ext uri="{FF2B5EF4-FFF2-40B4-BE49-F238E27FC236}">
                <a16:creationId xmlns:a16="http://schemas.microsoft.com/office/drawing/2014/main" id="{7863A42F-7196-4EDD-AA5F-5929E60C47C8}"/>
              </a:ext>
            </a:extLst>
          </p:cNvPr>
          <p:cNvSpPr/>
          <p:nvPr/>
        </p:nvSpPr>
        <p:spPr>
          <a:xfrm>
            <a:off x="7796695" y="17643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8" name="矩形 57">
            <a:extLst>
              <a:ext uri="{FF2B5EF4-FFF2-40B4-BE49-F238E27FC236}">
                <a16:creationId xmlns:a16="http://schemas.microsoft.com/office/drawing/2014/main" id="{F9465377-5B5B-431D-81A5-6D996C526CFE}"/>
              </a:ext>
            </a:extLst>
          </p:cNvPr>
          <p:cNvSpPr/>
          <p:nvPr/>
        </p:nvSpPr>
        <p:spPr>
          <a:xfrm>
            <a:off x="8489024" y="176783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11</a:t>
            </a:r>
            <a:endParaRPr lang="zh-CN" altLang="en-US" sz="1600" dirty="0">
              <a:solidFill>
                <a:schemeClr val="tx1"/>
              </a:solidFill>
            </a:endParaRPr>
          </a:p>
        </p:txBody>
      </p:sp>
      <p:sp>
        <p:nvSpPr>
          <p:cNvPr id="59" name="矩形 58">
            <a:extLst>
              <a:ext uri="{FF2B5EF4-FFF2-40B4-BE49-F238E27FC236}">
                <a16:creationId xmlns:a16="http://schemas.microsoft.com/office/drawing/2014/main" id="{73BDDD42-6F9F-4E1F-A6F8-ABE490BBE61C}"/>
              </a:ext>
            </a:extLst>
          </p:cNvPr>
          <p:cNvSpPr/>
          <p:nvPr/>
        </p:nvSpPr>
        <p:spPr>
          <a:xfrm>
            <a:off x="9178495" y="17643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a:t>
            </a:r>
            <a:endParaRPr lang="zh-CN" altLang="en-US" sz="1600" dirty="0">
              <a:solidFill>
                <a:schemeClr val="tx1"/>
              </a:solidFill>
            </a:endParaRPr>
          </a:p>
        </p:txBody>
      </p:sp>
      <p:cxnSp>
        <p:nvCxnSpPr>
          <p:cNvPr id="60" name="直接箭头连接符 59">
            <a:extLst>
              <a:ext uri="{FF2B5EF4-FFF2-40B4-BE49-F238E27FC236}">
                <a16:creationId xmlns:a16="http://schemas.microsoft.com/office/drawing/2014/main" id="{6964616B-8745-49A5-B3FC-84F5C6F4228F}"/>
              </a:ext>
            </a:extLst>
          </p:cNvPr>
          <p:cNvCxnSpPr>
            <a:cxnSpLocks/>
          </p:cNvCxnSpPr>
          <p:nvPr/>
        </p:nvCxnSpPr>
        <p:spPr>
          <a:xfrm>
            <a:off x="1665113" y="4604465"/>
            <a:ext cx="8969829"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B5166828-8762-4977-83A6-2C9EF3D54464}"/>
              </a:ext>
            </a:extLst>
          </p:cNvPr>
          <p:cNvCxnSpPr>
            <a:cxnSpLocks/>
          </p:cNvCxnSpPr>
          <p:nvPr/>
        </p:nvCxnSpPr>
        <p:spPr>
          <a:xfrm>
            <a:off x="1374820" y="4913662"/>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F4D535C5-9CCE-4A91-998C-28E75310D75A}"/>
              </a:ext>
            </a:extLst>
          </p:cNvPr>
          <p:cNvSpPr/>
          <p:nvPr/>
        </p:nvSpPr>
        <p:spPr>
          <a:xfrm>
            <a:off x="969872" y="43954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63" name="矩形 62">
            <a:extLst>
              <a:ext uri="{FF2B5EF4-FFF2-40B4-BE49-F238E27FC236}">
                <a16:creationId xmlns:a16="http://schemas.microsoft.com/office/drawing/2014/main" id="{0648F885-34B3-4894-BAFB-85357140A36B}"/>
              </a:ext>
            </a:extLst>
          </p:cNvPr>
          <p:cNvSpPr/>
          <p:nvPr/>
        </p:nvSpPr>
        <p:spPr>
          <a:xfrm>
            <a:off x="677223" y="5317212"/>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64" name="矩形 63">
            <a:extLst>
              <a:ext uri="{FF2B5EF4-FFF2-40B4-BE49-F238E27FC236}">
                <a16:creationId xmlns:a16="http://schemas.microsoft.com/office/drawing/2014/main" id="{76114D8F-EB5F-4A53-8019-C454721751CE}"/>
              </a:ext>
            </a:extLst>
          </p:cNvPr>
          <p:cNvSpPr/>
          <p:nvPr/>
        </p:nvSpPr>
        <p:spPr>
          <a:xfrm>
            <a:off x="1665113"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65" name="矩形 64">
            <a:extLst>
              <a:ext uri="{FF2B5EF4-FFF2-40B4-BE49-F238E27FC236}">
                <a16:creationId xmlns:a16="http://schemas.microsoft.com/office/drawing/2014/main" id="{ED97C5D9-E36A-4D8E-B468-6834EF61FFC3}"/>
              </a:ext>
            </a:extLst>
          </p:cNvPr>
          <p:cNvSpPr/>
          <p:nvPr/>
        </p:nvSpPr>
        <p:spPr>
          <a:xfrm>
            <a:off x="2357442"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66" name="矩形 65">
            <a:extLst>
              <a:ext uri="{FF2B5EF4-FFF2-40B4-BE49-F238E27FC236}">
                <a16:creationId xmlns:a16="http://schemas.microsoft.com/office/drawing/2014/main" id="{7AB18CC8-380C-4A9F-AA36-CA7897C96470}"/>
              </a:ext>
            </a:extLst>
          </p:cNvPr>
          <p:cNvSpPr/>
          <p:nvPr/>
        </p:nvSpPr>
        <p:spPr>
          <a:xfrm>
            <a:off x="3049771"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67" name="矩形 66">
            <a:extLst>
              <a:ext uri="{FF2B5EF4-FFF2-40B4-BE49-F238E27FC236}">
                <a16:creationId xmlns:a16="http://schemas.microsoft.com/office/drawing/2014/main" id="{AA2EE592-60F1-4DA0-A215-4AB43C7F53B7}"/>
              </a:ext>
            </a:extLst>
          </p:cNvPr>
          <p:cNvSpPr/>
          <p:nvPr/>
        </p:nvSpPr>
        <p:spPr>
          <a:xfrm>
            <a:off x="3742100"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68" name="矩形 67">
            <a:extLst>
              <a:ext uri="{FF2B5EF4-FFF2-40B4-BE49-F238E27FC236}">
                <a16:creationId xmlns:a16="http://schemas.microsoft.com/office/drawing/2014/main" id="{F17F1997-D56A-4F36-AA3C-CA7E01CC9103}"/>
              </a:ext>
            </a:extLst>
          </p:cNvPr>
          <p:cNvSpPr/>
          <p:nvPr/>
        </p:nvSpPr>
        <p:spPr>
          <a:xfrm>
            <a:off x="2359657"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69" name="矩形 68">
            <a:extLst>
              <a:ext uri="{FF2B5EF4-FFF2-40B4-BE49-F238E27FC236}">
                <a16:creationId xmlns:a16="http://schemas.microsoft.com/office/drawing/2014/main" id="{88BC416E-D1F8-4F65-AAA2-6A3551E89D3A}"/>
              </a:ext>
            </a:extLst>
          </p:cNvPr>
          <p:cNvSpPr/>
          <p:nvPr/>
        </p:nvSpPr>
        <p:spPr>
          <a:xfrm>
            <a:off x="3051986"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70" name="矩形 69">
            <a:extLst>
              <a:ext uri="{FF2B5EF4-FFF2-40B4-BE49-F238E27FC236}">
                <a16:creationId xmlns:a16="http://schemas.microsoft.com/office/drawing/2014/main" id="{83EF697E-EF73-459E-90DF-7D40FE5FC849}"/>
              </a:ext>
            </a:extLst>
          </p:cNvPr>
          <p:cNvSpPr/>
          <p:nvPr/>
        </p:nvSpPr>
        <p:spPr>
          <a:xfrm>
            <a:off x="3744315"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71" name="矩形 70">
            <a:extLst>
              <a:ext uri="{FF2B5EF4-FFF2-40B4-BE49-F238E27FC236}">
                <a16:creationId xmlns:a16="http://schemas.microsoft.com/office/drawing/2014/main" id="{B1AE4241-E38E-4934-94CF-70489AC3C010}"/>
              </a:ext>
            </a:extLst>
          </p:cNvPr>
          <p:cNvSpPr/>
          <p:nvPr/>
        </p:nvSpPr>
        <p:spPr>
          <a:xfrm>
            <a:off x="4436644"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72" name="矩形 71">
            <a:extLst>
              <a:ext uri="{FF2B5EF4-FFF2-40B4-BE49-F238E27FC236}">
                <a16:creationId xmlns:a16="http://schemas.microsoft.com/office/drawing/2014/main" id="{F58601DD-DEF4-46BA-9DCC-61D3258132B5}"/>
              </a:ext>
            </a:extLst>
          </p:cNvPr>
          <p:cNvSpPr/>
          <p:nvPr/>
        </p:nvSpPr>
        <p:spPr>
          <a:xfrm>
            <a:off x="3049771"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73" name="矩形 72">
            <a:extLst>
              <a:ext uri="{FF2B5EF4-FFF2-40B4-BE49-F238E27FC236}">
                <a16:creationId xmlns:a16="http://schemas.microsoft.com/office/drawing/2014/main" id="{C47B2462-3D56-42D8-8307-A5D5683B72FC}"/>
              </a:ext>
            </a:extLst>
          </p:cNvPr>
          <p:cNvSpPr/>
          <p:nvPr/>
        </p:nvSpPr>
        <p:spPr>
          <a:xfrm>
            <a:off x="3742100"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74" name="矩形 73">
            <a:extLst>
              <a:ext uri="{FF2B5EF4-FFF2-40B4-BE49-F238E27FC236}">
                <a16:creationId xmlns:a16="http://schemas.microsoft.com/office/drawing/2014/main" id="{7621BBDA-DC6F-4188-B5D0-EE59502BF229}"/>
              </a:ext>
            </a:extLst>
          </p:cNvPr>
          <p:cNvSpPr/>
          <p:nvPr/>
        </p:nvSpPr>
        <p:spPr>
          <a:xfrm>
            <a:off x="4434429"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75" name="矩形 74">
            <a:extLst>
              <a:ext uri="{FF2B5EF4-FFF2-40B4-BE49-F238E27FC236}">
                <a16:creationId xmlns:a16="http://schemas.microsoft.com/office/drawing/2014/main" id="{2D385E62-6684-4D4B-95C2-80CB1BFE7E62}"/>
              </a:ext>
            </a:extLst>
          </p:cNvPr>
          <p:cNvSpPr/>
          <p:nvPr/>
        </p:nvSpPr>
        <p:spPr>
          <a:xfrm>
            <a:off x="5126758"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cxnSp>
        <p:nvCxnSpPr>
          <p:cNvPr id="76" name="直接连接符 75">
            <a:extLst>
              <a:ext uri="{FF2B5EF4-FFF2-40B4-BE49-F238E27FC236}">
                <a16:creationId xmlns:a16="http://schemas.microsoft.com/office/drawing/2014/main" id="{56B5DB95-773C-4680-97FA-8801AED737D0}"/>
              </a:ext>
            </a:extLst>
          </p:cNvPr>
          <p:cNvCxnSpPr/>
          <p:nvPr/>
        </p:nvCxnSpPr>
        <p:spPr>
          <a:xfrm>
            <a:off x="2357442" y="46044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A960D84-0D98-4FC7-A77A-9ED7F42BA569}"/>
              </a:ext>
            </a:extLst>
          </p:cNvPr>
          <p:cNvCxnSpPr/>
          <p:nvPr/>
        </p:nvCxnSpPr>
        <p:spPr>
          <a:xfrm flipV="1">
            <a:off x="2357442"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30D36DE-F41C-4499-9581-474EA2690246}"/>
              </a:ext>
            </a:extLst>
          </p:cNvPr>
          <p:cNvCxnSpPr/>
          <p:nvPr/>
        </p:nvCxnSpPr>
        <p:spPr>
          <a:xfrm flipV="1">
            <a:off x="3049771"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18E9EDB-2BA7-470D-B7BA-F9D4891FADE8}"/>
              </a:ext>
            </a:extLst>
          </p:cNvPr>
          <p:cNvCxnSpPr/>
          <p:nvPr/>
        </p:nvCxnSpPr>
        <p:spPr>
          <a:xfrm flipV="1">
            <a:off x="3744206"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D7F6979-BB8F-47BC-91B3-F50BCC0BF9B1}"/>
              </a:ext>
            </a:extLst>
          </p:cNvPr>
          <p:cNvCxnSpPr>
            <a:cxnSpLocks/>
          </p:cNvCxnSpPr>
          <p:nvPr/>
        </p:nvCxnSpPr>
        <p:spPr>
          <a:xfrm flipV="1">
            <a:off x="4434429"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864F529-AB90-4A4A-B968-0AF67B9B5119}"/>
              </a:ext>
            </a:extLst>
          </p:cNvPr>
          <p:cNvCxnSpPr/>
          <p:nvPr/>
        </p:nvCxnSpPr>
        <p:spPr>
          <a:xfrm flipV="1">
            <a:off x="5132827"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AB32DBC-6193-4A31-BB7B-9C29453B51D6}"/>
              </a:ext>
            </a:extLst>
          </p:cNvPr>
          <p:cNvCxnSpPr/>
          <p:nvPr/>
        </p:nvCxnSpPr>
        <p:spPr>
          <a:xfrm flipV="1">
            <a:off x="5827813"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543EFDD-B008-472F-83BE-66A485E9245D}"/>
              </a:ext>
            </a:extLst>
          </p:cNvPr>
          <p:cNvCxnSpPr/>
          <p:nvPr/>
        </p:nvCxnSpPr>
        <p:spPr>
          <a:xfrm flipV="1">
            <a:off x="6520142"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E373DD4-087D-4192-A507-B32CF0DF826E}"/>
              </a:ext>
            </a:extLst>
          </p:cNvPr>
          <p:cNvCxnSpPr/>
          <p:nvPr/>
        </p:nvCxnSpPr>
        <p:spPr>
          <a:xfrm flipV="1">
            <a:off x="7241129"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AD1DF3F-95EA-4259-A42E-978EDEA6F5CC}"/>
              </a:ext>
            </a:extLst>
          </p:cNvPr>
          <p:cNvCxnSpPr/>
          <p:nvPr/>
        </p:nvCxnSpPr>
        <p:spPr>
          <a:xfrm flipV="1">
            <a:off x="7930545"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8198C2C7-EACA-45C4-87D1-7DDA4B281FC4}"/>
              </a:ext>
            </a:extLst>
          </p:cNvPr>
          <p:cNvCxnSpPr/>
          <p:nvPr/>
        </p:nvCxnSpPr>
        <p:spPr>
          <a:xfrm flipV="1">
            <a:off x="8625787"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847361D-490F-4484-87EB-3B4A5971B2A7}"/>
              </a:ext>
            </a:extLst>
          </p:cNvPr>
          <p:cNvCxnSpPr/>
          <p:nvPr/>
        </p:nvCxnSpPr>
        <p:spPr>
          <a:xfrm flipV="1">
            <a:off x="9318116"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529262D-C4AA-4328-AB3A-A97A4B268787}"/>
              </a:ext>
            </a:extLst>
          </p:cNvPr>
          <p:cNvCxnSpPr/>
          <p:nvPr/>
        </p:nvCxnSpPr>
        <p:spPr>
          <a:xfrm flipV="1">
            <a:off x="10020590" y="4604465"/>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7C7E86F4-410B-42C2-A689-93B0CD1EC725}"/>
              </a:ext>
            </a:extLst>
          </p:cNvPr>
          <p:cNvSpPr/>
          <p:nvPr/>
        </p:nvSpPr>
        <p:spPr>
          <a:xfrm>
            <a:off x="1625523" y="420504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90" name="矩形 89">
            <a:extLst>
              <a:ext uri="{FF2B5EF4-FFF2-40B4-BE49-F238E27FC236}">
                <a16:creationId xmlns:a16="http://schemas.microsoft.com/office/drawing/2014/main" id="{3D708CF6-1FA1-43F1-B338-5CEE70E4986B}"/>
              </a:ext>
            </a:extLst>
          </p:cNvPr>
          <p:cNvSpPr/>
          <p:nvPr/>
        </p:nvSpPr>
        <p:spPr>
          <a:xfrm>
            <a:off x="2337647" y="420504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91" name="矩形 90">
            <a:extLst>
              <a:ext uri="{FF2B5EF4-FFF2-40B4-BE49-F238E27FC236}">
                <a16:creationId xmlns:a16="http://schemas.microsoft.com/office/drawing/2014/main" id="{C55BBE18-6037-4315-8A0D-CEE281E05C9D}"/>
              </a:ext>
            </a:extLst>
          </p:cNvPr>
          <p:cNvSpPr/>
          <p:nvPr/>
        </p:nvSpPr>
        <p:spPr>
          <a:xfrm>
            <a:off x="2993298"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92" name="矩形 91">
            <a:extLst>
              <a:ext uri="{FF2B5EF4-FFF2-40B4-BE49-F238E27FC236}">
                <a16:creationId xmlns:a16="http://schemas.microsoft.com/office/drawing/2014/main" id="{E27CA395-DBFD-48EB-9F20-A69F822446A4}"/>
              </a:ext>
            </a:extLst>
          </p:cNvPr>
          <p:cNvSpPr/>
          <p:nvPr/>
        </p:nvSpPr>
        <p:spPr>
          <a:xfrm>
            <a:off x="3682713"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93" name="矩形 92">
            <a:extLst>
              <a:ext uri="{FF2B5EF4-FFF2-40B4-BE49-F238E27FC236}">
                <a16:creationId xmlns:a16="http://schemas.microsoft.com/office/drawing/2014/main" id="{9E250E05-C1B3-411D-9011-F9FFBADEB965}"/>
              </a:ext>
            </a:extLst>
          </p:cNvPr>
          <p:cNvSpPr/>
          <p:nvPr/>
        </p:nvSpPr>
        <p:spPr>
          <a:xfrm>
            <a:off x="4384045"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94" name="矩形 93">
            <a:extLst>
              <a:ext uri="{FF2B5EF4-FFF2-40B4-BE49-F238E27FC236}">
                <a16:creationId xmlns:a16="http://schemas.microsoft.com/office/drawing/2014/main" id="{7ABCAA1E-3995-4CE4-89F4-0EFDFBF2C0FE}"/>
              </a:ext>
            </a:extLst>
          </p:cNvPr>
          <p:cNvSpPr/>
          <p:nvPr/>
        </p:nvSpPr>
        <p:spPr>
          <a:xfrm>
            <a:off x="5069630"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95" name="矩形 94">
            <a:extLst>
              <a:ext uri="{FF2B5EF4-FFF2-40B4-BE49-F238E27FC236}">
                <a16:creationId xmlns:a16="http://schemas.microsoft.com/office/drawing/2014/main" id="{0A3D0F95-F882-4E94-81F5-75E9E9A03393}"/>
              </a:ext>
            </a:extLst>
          </p:cNvPr>
          <p:cNvSpPr/>
          <p:nvPr/>
        </p:nvSpPr>
        <p:spPr>
          <a:xfrm>
            <a:off x="5745078"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96" name="矩形 95">
            <a:extLst>
              <a:ext uri="{FF2B5EF4-FFF2-40B4-BE49-F238E27FC236}">
                <a16:creationId xmlns:a16="http://schemas.microsoft.com/office/drawing/2014/main" id="{412F1A1B-519E-4C08-8209-E88E1559B38B}"/>
              </a:ext>
            </a:extLst>
          </p:cNvPr>
          <p:cNvSpPr/>
          <p:nvPr/>
        </p:nvSpPr>
        <p:spPr>
          <a:xfrm>
            <a:off x="6461357"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97" name="矩形 96">
            <a:extLst>
              <a:ext uri="{FF2B5EF4-FFF2-40B4-BE49-F238E27FC236}">
                <a16:creationId xmlns:a16="http://schemas.microsoft.com/office/drawing/2014/main" id="{3AA36936-1695-4942-BFA2-B5383384CF1B}"/>
              </a:ext>
            </a:extLst>
          </p:cNvPr>
          <p:cNvSpPr/>
          <p:nvPr/>
        </p:nvSpPr>
        <p:spPr>
          <a:xfrm>
            <a:off x="7177162" y="42085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98" name="矩形 97">
            <a:extLst>
              <a:ext uri="{FF2B5EF4-FFF2-40B4-BE49-F238E27FC236}">
                <a16:creationId xmlns:a16="http://schemas.microsoft.com/office/drawing/2014/main" id="{D5B763BD-9B8D-46EB-9E7B-D295ED75D5C1}"/>
              </a:ext>
            </a:extLst>
          </p:cNvPr>
          <p:cNvSpPr/>
          <p:nvPr/>
        </p:nvSpPr>
        <p:spPr>
          <a:xfrm>
            <a:off x="7874673" y="41993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99" name="矩形 98">
            <a:extLst>
              <a:ext uri="{FF2B5EF4-FFF2-40B4-BE49-F238E27FC236}">
                <a16:creationId xmlns:a16="http://schemas.microsoft.com/office/drawing/2014/main" id="{10432269-F4EB-4A71-B57D-0CC973EE7A21}"/>
              </a:ext>
            </a:extLst>
          </p:cNvPr>
          <p:cNvSpPr/>
          <p:nvPr/>
        </p:nvSpPr>
        <p:spPr>
          <a:xfrm>
            <a:off x="8567002" y="420292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11</a:t>
            </a:r>
            <a:endParaRPr lang="zh-CN" altLang="en-US" sz="1600" dirty="0">
              <a:solidFill>
                <a:schemeClr val="tx1"/>
              </a:solidFill>
            </a:endParaRPr>
          </a:p>
        </p:txBody>
      </p:sp>
      <p:sp>
        <p:nvSpPr>
          <p:cNvPr id="100" name="矩形 99">
            <a:extLst>
              <a:ext uri="{FF2B5EF4-FFF2-40B4-BE49-F238E27FC236}">
                <a16:creationId xmlns:a16="http://schemas.microsoft.com/office/drawing/2014/main" id="{EB362B6F-DFF7-4809-A06A-D6CD4791FCB3}"/>
              </a:ext>
            </a:extLst>
          </p:cNvPr>
          <p:cNvSpPr/>
          <p:nvPr/>
        </p:nvSpPr>
        <p:spPr>
          <a:xfrm>
            <a:off x="9256473" y="41993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a:t>
            </a:r>
            <a:endParaRPr lang="zh-CN" altLang="en-US" sz="1600" dirty="0">
              <a:solidFill>
                <a:schemeClr val="tx1"/>
              </a:solidFill>
            </a:endParaRPr>
          </a:p>
        </p:txBody>
      </p:sp>
    </p:spTree>
    <p:extLst>
      <p:ext uri="{BB962C8B-B14F-4D97-AF65-F5344CB8AC3E}">
        <p14:creationId xmlns:p14="http://schemas.microsoft.com/office/powerpoint/2010/main" val="24811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流水线的</a:t>
            </a:r>
            <a:r>
              <a:rPr lang="zh-CN" altLang="en-US" dirty="0"/>
              <a:t>加速</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208982" cy="570899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对于任何一个玩具模型的制造步骤都没有减少，制造一个模型的</a:t>
                </a:r>
                <a:r>
                  <a:rPr lang="zh-CN" altLang="en-US" sz="2000" dirty="0">
                    <a:solidFill>
                      <a:srgbClr val="FF0000"/>
                    </a:solidFill>
                    <a:latin typeface="Times New Roman" panose="02020603050405020304" pitchFamily="18" charset="0"/>
                    <a:cs typeface="Times New Roman" panose="02020603050405020304" pitchFamily="18" charset="0"/>
                  </a:rPr>
                  <a:t>总时长也没有缩短</a:t>
                </a:r>
                <a:r>
                  <a:rPr lang="zh-CN" altLang="en-US" sz="2000" dirty="0">
                    <a:solidFill>
                      <a:schemeClr val="tx2"/>
                    </a:solidFill>
                    <a:latin typeface="Times New Roman" panose="02020603050405020304" pitchFamily="18" charset="0"/>
                    <a:cs typeface="Times New Roman" panose="02020603050405020304" pitchFamily="18" charset="0"/>
                  </a:rPr>
                  <a:t>，但是制造多个模型的总体时间缩短了，原因在于通过多个子过程之间的并行，单位时间内完成的任务变多了。</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流水线</a:t>
                </a:r>
                <a:r>
                  <a:rPr lang="zh-CN" altLang="en-US" sz="2000" dirty="0">
                    <a:solidFill>
                      <a:srgbClr val="FF0000"/>
                    </a:solidFill>
                    <a:latin typeface="Times New Roman" panose="02020603050405020304" pitchFamily="18" charset="0"/>
                    <a:cs typeface="Times New Roman" panose="02020603050405020304" pitchFamily="18" charset="0"/>
                  </a:rPr>
                  <a:t>提高了模型制造过程的吞吐率</a:t>
                </a:r>
                <a:r>
                  <a:rPr lang="zh-CN" altLang="en-US" sz="2000" dirty="0">
                    <a:solidFill>
                      <a:schemeClr val="tx2"/>
                    </a:solidFill>
                    <a:latin typeface="Times New Roman" panose="02020603050405020304" pitchFamily="18" charset="0"/>
                    <a:cs typeface="Times New Roman" panose="02020603050405020304" pitchFamily="18" charset="0"/>
                  </a:rPr>
                  <a:t>，如果有足够多的模型制造任务，那么虽然制造单个模型的时长没有缩减，但它减少了完成任务的总体时间。</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衡量流水线的加速效果时，经常提到</a:t>
                </a:r>
                <a:r>
                  <a:rPr lang="zh-CN" altLang="en-US" sz="2000" dirty="0">
                    <a:solidFill>
                      <a:srgbClr val="FF0000"/>
                    </a:solidFill>
                    <a:latin typeface="Times New Roman" panose="02020603050405020304" pitchFamily="18" charset="0"/>
                    <a:cs typeface="Times New Roman" panose="02020603050405020304" pitchFamily="18" charset="0"/>
                  </a:rPr>
                  <a:t>加速比</a:t>
                </a:r>
                <a:r>
                  <a:rPr lang="zh-CN" altLang="en-US" sz="2000" dirty="0">
                    <a:solidFill>
                      <a:schemeClr val="tx2"/>
                    </a:solidFill>
                    <a:latin typeface="Times New Roman" panose="02020603050405020304" pitchFamily="18" charset="0"/>
                    <a:cs typeface="Times New Roman" panose="02020603050405020304" pitchFamily="18" charset="0"/>
                  </a:rPr>
                  <a:t>的概念。加速比的定义如下：</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chemeClr val="tx2"/>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dirty="0" smtClean="0">
                        <a:solidFill>
                          <a:schemeClr val="tx2"/>
                        </a:solidFill>
                        <a:latin typeface="Cambria Math" panose="02040503050406030204" pitchFamily="18" charset="0"/>
                        <a:cs typeface="Times New Roman" panose="02020603050405020304" pitchFamily="18" charset="0"/>
                      </a:rPr>
                      <m:t>加速比</m:t>
                    </m:r>
                    <m:r>
                      <a:rPr lang="en-US" altLang="zh-CN" sz="2000" i="1" dirty="0">
                        <a:solidFill>
                          <a:schemeClr val="tx2"/>
                        </a:solidFill>
                        <a:latin typeface="Cambria Math" panose="02040503050406030204" pitchFamily="18" charset="0"/>
                        <a:cs typeface="Times New Roman" panose="02020603050405020304" pitchFamily="18" charset="0"/>
                      </a:rPr>
                      <m:t>=</m:t>
                    </m:r>
                    <m:f>
                      <m:fPr>
                        <m:ctrlPr>
                          <a:rPr lang="en-US" altLang="zh-CN" sz="2000" i="1" dirty="0" smtClean="0">
                            <a:solidFill>
                              <a:schemeClr val="tx2"/>
                            </a:solidFill>
                            <a:latin typeface="Cambria Math" panose="02040503050406030204" pitchFamily="18" charset="0"/>
                            <a:cs typeface="Times New Roman" panose="02020603050405020304" pitchFamily="18" charset="0"/>
                          </a:rPr>
                        </m:ctrlPr>
                      </m:fPr>
                      <m:num>
                        <m:r>
                          <a:rPr lang="zh-CN" altLang="en-US" sz="2000" i="1" dirty="0">
                            <a:solidFill>
                              <a:schemeClr val="tx2"/>
                            </a:solidFill>
                            <a:latin typeface="Cambria Math" panose="02040503050406030204" pitchFamily="18" charset="0"/>
                            <a:cs typeface="Times New Roman" panose="02020603050405020304" pitchFamily="18" charset="0"/>
                          </a:rPr>
                          <m:t>不使用流水线的执行时间</m:t>
                        </m:r>
                      </m:num>
                      <m:den>
                        <m:r>
                          <a:rPr lang="zh-CN" altLang="en-US" sz="2000" i="1" dirty="0">
                            <a:solidFill>
                              <a:schemeClr val="tx2"/>
                            </a:solidFill>
                            <a:latin typeface="Cambria Math" panose="02040503050406030204" pitchFamily="18" charset="0"/>
                            <a:cs typeface="Times New Roman" panose="02020603050405020304" pitchFamily="18" charset="0"/>
                          </a:rPr>
                          <m:t>使用流水线的执行时间</m:t>
                        </m:r>
                      </m:den>
                    </m:f>
                  </m:oMath>
                </a14:m>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在生产玩具模型的例子中</a:t>
                </a:r>
                <a:r>
                  <a:rPr lang="zh-CN" altLang="en-US" sz="2000" dirty="0">
                    <a:solidFill>
                      <a:srgbClr val="191B0E"/>
                    </a:solidFill>
                    <a:latin typeface="+mn-ea"/>
                    <a:cs typeface="Times New Roman" panose="02020603050405020304" pitchFamily="18" charset="0"/>
                  </a:rPr>
                  <a:t>，我们可以假设模型制造的每个阶段占用的时长相等，同时我们有足够多的任务需要去完成。这种情况下，因为同一时刻在执行</a:t>
                </a:r>
                <a:r>
                  <a:rPr lang="en-US" altLang="zh-CN" sz="2000" dirty="0">
                    <a:solidFill>
                      <a:srgbClr val="191B0E"/>
                    </a:solidFill>
                    <a:latin typeface="+mn-ea"/>
                    <a:cs typeface="Times New Roman" panose="02020603050405020304" pitchFamily="18" charset="0"/>
                  </a:rPr>
                  <a:t>4</a:t>
                </a:r>
                <a:r>
                  <a:rPr lang="zh-CN" altLang="en-US" sz="2000" dirty="0">
                    <a:solidFill>
                      <a:srgbClr val="191B0E"/>
                    </a:solidFill>
                    <a:latin typeface="+mn-ea"/>
                    <a:cs typeface="Times New Roman" panose="02020603050405020304" pitchFamily="18" charset="0"/>
                  </a:rPr>
                  <a:t>个任务，所以总体加速比会无限接近于</a:t>
                </a:r>
                <a:r>
                  <a:rPr lang="en-US" altLang="zh-CN" sz="2000" dirty="0">
                    <a:solidFill>
                      <a:srgbClr val="191B0E"/>
                    </a:solidFill>
                    <a:latin typeface="+mn-ea"/>
                    <a:cs typeface="Times New Roman" panose="02020603050405020304" pitchFamily="18" charset="0"/>
                  </a:rPr>
                  <a:t>4</a:t>
                </a:r>
                <a:r>
                  <a:rPr lang="zh-CN" altLang="en-US" sz="2000" dirty="0">
                    <a:solidFill>
                      <a:srgbClr val="191B0E"/>
                    </a:solidFill>
                    <a:latin typeface="+mn-ea"/>
                    <a:cs typeface="Times New Roman" panose="02020603050405020304" pitchFamily="18" charset="0"/>
                  </a:rPr>
                  <a:t>。也就是说，加速倍数与同一时刻能够并行执行的任务数有直接的关系。当只有</a:t>
                </a:r>
                <a:r>
                  <a:rPr lang="en-US" altLang="zh-CN" sz="2000" dirty="0">
                    <a:solidFill>
                      <a:srgbClr val="191B0E"/>
                    </a:solidFill>
                    <a:latin typeface="+mn-ea"/>
                    <a:cs typeface="Times New Roman" panose="02020603050405020304" pitchFamily="18" charset="0"/>
                  </a:rPr>
                  <a:t>3</a:t>
                </a:r>
                <a:r>
                  <a:rPr lang="zh-CN" altLang="en-US" sz="2000" dirty="0">
                    <a:solidFill>
                      <a:srgbClr val="191B0E"/>
                    </a:solidFill>
                    <a:latin typeface="+mn-ea"/>
                    <a:cs typeface="Times New Roman" panose="02020603050405020304" pitchFamily="18" charset="0"/>
                  </a:rPr>
                  <a:t>个任务的时候，加速比只有</a:t>
                </a:r>
                <a:r>
                  <a:rPr lang="en-US" altLang="zh-CN" sz="2000" dirty="0">
                    <a:solidFill>
                      <a:srgbClr val="191B0E"/>
                    </a:solidFill>
                    <a:latin typeface="+mn-ea"/>
                    <a:cs typeface="Times New Roman" panose="02020603050405020304" pitchFamily="18" charset="0"/>
                  </a:rPr>
                  <a:t>2</a:t>
                </a:r>
                <a:r>
                  <a:rPr lang="zh-CN" altLang="en-US" sz="2000" dirty="0">
                    <a:solidFill>
                      <a:srgbClr val="191B0E"/>
                    </a:solidFill>
                    <a:latin typeface="+mn-ea"/>
                    <a:cs typeface="Times New Roman" panose="02020603050405020304" pitchFamily="18" charset="0"/>
                  </a:rPr>
                  <a:t>，这是因为流水线没有完全填满。因此想要充分实现流水线的性能，必须要有足够多的任务，避免出现流水线未填满的情况。</a:t>
                </a: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208982" cy="5708999"/>
              </a:xfrm>
              <a:prstGeom prst="rect">
                <a:avLst/>
              </a:prstGeom>
              <a:blipFill>
                <a:blip r:embed="rId3"/>
                <a:stretch>
                  <a:fillRect t="-854" r="-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8798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指令执行介绍</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指令执行过程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29</a:t>
            </a:fld>
            <a:endParaRPr lang="zh-CN" altLang="en-US"/>
          </a:p>
        </p:txBody>
      </p:sp>
      <p:sp>
        <p:nvSpPr>
          <p:cNvPr id="8" name="文本框 7">
            <a:extLst>
              <a:ext uri="{FF2B5EF4-FFF2-40B4-BE49-F238E27FC236}">
                <a16:creationId xmlns:a16="http://schemas.microsoft.com/office/drawing/2014/main" id="{BD3FF7D2-F686-4061-B6E9-7896A2B13E1D}"/>
              </a:ext>
            </a:extLst>
          </p:cNvPr>
          <p:cNvSpPr txBox="1"/>
          <p:nvPr/>
        </p:nvSpPr>
        <p:spPr>
          <a:xfrm>
            <a:off x="607325" y="1658203"/>
            <a:ext cx="11150221" cy="3970318"/>
          </a:xfrm>
          <a:prstGeom prst="rect">
            <a:avLst/>
          </a:prstGeom>
          <a:noFill/>
        </p:spPr>
        <p:txBody>
          <a:bodyPr wrap="square" rtlCol="0">
            <a:spAutoFit/>
          </a:bodyPr>
          <a:lstStyle/>
          <a:p>
            <a:r>
              <a:rPr lang="zh-CN" altLang="en-US" dirty="0"/>
              <a:t>      执行程序时，首先将可执行目标文件加载到内存中，然后计算机根据文件中的指令取到</a:t>
            </a:r>
            <a:r>
              <a:rPr lang="en-US" altLang="zh-CN" dirty="0"/>
              <a:t>CPU</a:t>
            </a:r>
            <a:r>
              <a:rPr lang="zh-CN" altLang="en-US" dirty="0"/>
              <a:t>中自动完成。通常情况下，计算机每执行一条指令可认为是分为以下五个阶段进行，循环往复：</a:t>
            </a:r>
            <a:endParaRPr lang="en-US" altLang="zh-CN" dirty="0"/>
          </a:p>
          <a:p>
            <a:endParaRPr lang="en-US" altLang="zh-CN" dirty="0"/>
          </a:p>
          <a:p>
            <a:pPr marL="720000" indent="-342900">
              <a:buFont typeface="+mj-lt"/>
              <a:buAutoNum type="arabicPeriod"/>
            </a:pPr>
            <a:r>
              <a:rPr lang="zh-CN" altLang="en-US" dirty="0">
                <a:solidFill>
                  <a:srgbClr val="FF0000"/>
                </a:solidFill>
              </a:rPr>
              <a:t>取指令阶段</a:t>
            </a:r>
            <a:r>
              <a:rPr lang="zh-CN" altLang="en-US" dirty="0"/>
              <a:t>：取指令阶段是将一条指令从主存中取到指令寄存器的过程。程序计数器</a:t>
            </a:r>
            <a:r>
              <a:rPr lang="en-US" altLang="zh-CN" dirty="0"/>
              <a:t>PC</a:t>
            </a:r>
            <a:r>
              <a:rPr lang="zh-CN" altLang="en-US" dirty="0"/>
              <a:t>中的数值，用来指示取出指令在主存中的位置。当一条指令被取出后， </a:t>
            </a:r>
            <a:r>
              <a:rPr lang="en-US" altLang="zh-CN" dirty="0"/>
              <a:t>(PC) + 1= PC</a:t>
            </a:r>
            <a:r>
              <a:rPr lang="zh-CN" altLang="en-US" dirty="0"/>
              <a:t>形成下条指令地址。</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指令译码阶段</a:t>
            </a:r>
            <a:r>
              <a:rPr lang="zh-CN" altLang="en-US" dirty="0"/>
              <a:t>：指令译码阶段，指令译码器按照预定的指令格式，对取回的指令进行拆分和解释，识别区分出不同的指令类别以及各种获取操作数的方法。</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指令执行阶段</a:t>
            </a:r>
            <a:r>
              <a:rPr lang="zh-CN" altLang="en-US" dirty="0"/>
              <a:t>：完成指令所规定的各种操作，具体实现指令的功能。</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访存阶段</a:t>
            </a:r>
            <a:r>
              <a:rPr lang="zh-CN" altLang="en-US" dirty="0"/>
              <a:t>：根据指令地址码，得到操作数在主存中的地址，并从主存中读取该操作数用于运算。</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结果写回阶段</a:t>
            </a:r>
            <a:r>
              <a:rPr lang="zh-CN" altLang="en-US" dirty="0"/>
              <a:t>：把执行指令阶段的运行结果数据写回到某种存储部件。</a:t>
            </a:r>
          </a:p>
        </p:txBody>
      </p:sp>
      <p:sp>
        <p:nvSpPr>
          <p:cNvPr id="9" name="流程图: 过程 8">
            <a:extLst>
              <a:ext uri="{FF2B5EF4-FFF2-40B4-BE49-F238E27FC236}">
                <a16:creationId xmlns:a16="http://schemas.microsoft.com/office/drawing/2014/main" id="{DB969569-A72F-4754-AD37-18069D04A997}"/>
              </a:ext>
            </a:extLst>
          </p:cNvPr>
          <p:cNvSpPr/>
          <p:nvPr/>
        </p:nvSpPr>
        <p:spPr>
          <a:xfrm>
            <a:off x="1530824" y="5859650"/>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0" name="流程图: 过程 9">
            <a:extLst>
              <a:ext uri="{FF2B5EF4-FFF2-40B4-BE49-F238E27FC236}">
                <a16:creationId xmlns:a16="http://schemas.microsoft.com/office/drawing/2014/main" id="{94152F86-802C-4757-B862-A4AB5DB3EFE6}"/>
              </a:ext>
            </a:extLst>
          </p:cNvPr>
          <p:cNvSpPr/>
          <p:nvPr/>
        </p:nvSpPr>
        <p:spPr>
          <a:xfrm>
            <a:off x="3388921" y="5856818"/>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1" name="流程图: 过程 10">
            <a:extLst>
              <a:ext uri="{FF2B5EF4-FFF2-40B4-BE49-F238E27FC236}">
                <a16:creationId xmlns:a16="http://schemas.microsoft.com/office/drawing/2014/main" id="{C8698587-DA84-4AFC-9947-E6E6E56A21DE}"/>
              </a:ext>
            </a:extLst>
          </p:cNvPr>
          <p:cNvSpPr/>
          <p:nvPr/>
        </p:nvSpPr>
        <p:spPr>
          <a:xfrm>
            <a:off x="5247018" y="5856818"/>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执行指令</a:t>
            </a:r>
          </a:p>
        </p:txBody>
      </p:sp>
      <p:sp>
        <p:nvSpPr>
          <p:cNvPr id="12" name="流程图: 过程 11">
            <a:extLst>
              <a:ext uri="{FF2B5EF4-FFF2-40B4-BE49-F238E27FC236}">
                <a16:creationId xmlns:a16="http://schemas.microsoft.com/office/drawing/2014/main" id="{7B5D2A4D-89D0-4F71-AD71-ED358C736D3D}"/>
              </a:ext>
            </a:extLst>
          </p:cNvPr>
          <p:cNvSpPr/>
          <p:nvPr/>
        </p:nvSpPr>
        <p:spPr>
          <a:xfrm>
            <a:off x="7105115" y="5854904"/>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访存取数</a:t>
            </a:r>
          </a:p>
        </p:txBody>
      </p:sp>
      <p:sp>
        <p:nvSpPr>
          <p:cNvPr id="13" name="流程图: 过程 12">
            <a:extLst>
              <a:ext uri="{FF2B5EF4-FFF2-40B4-BE49-F238E27FC236}">
                <a16:creationId xmlns:a16="http://schemas.microsoft.com/office/drawing/2014/main" id="{7AFFB60A-E0A9-4682-BDBC-0842B5929413}"/>
              </a:ext>
            </a:extLst>
          </p:cNvPr>
          <p:cNvSpPr/>
          <p:nvPr/>
        </p:nvSpPr>
        <p:spPr>
          <a:xfrm>
            <a:off x="8963212" y="5854904"/>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结果写回</a:t>
            </a:r>
          </a:p>
        </p:txBody>
      </p:sp>
      <p:cxnSp>
        <p:nvCxnSpPr>
          <p:cNvPr id="18" name="直接箭头连接符 17">
            <a:extLst>
              <a:ext uri="{FF2B5EF4-FFF2-40B4-BE49-F238E27FC236}">
                <a16:creationId xmlns:a16="http://schemas.microsoft.com/office/drawing/2014/main" id="{6AC80152-C4C7-462B-8199-1DC2306DB396}"/>
              </a:ext>
            </a:extLst>
          </p:cNvPr>
          <p:cNvCxnSpPr>
            <a:stCxn id="9" idx="3"/>
            <a:endCxn id="10" idx="1"/>
          </p:cNvCxnSpPr>
          <p:nvPr/>
        </p:nvCxnSpPr>
        <p:spPr>
          <a:xfrm flipV="1">
            <a:off x="2704532" y="6159296"/>
            <a:ext cx="684389" cy="2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86B487A-CBB8-4ED2-B096-F3E7DDC4A99A}"/>
              </a:ext>
            </a:extLst>
          </p:cNvPr>
          <p:cNvCxnSpPr>
            <a:stCxn id="10" idx="3"/>
            <a:endCxn id="11" idx="1"/>
          </p:cNvCxnSpPr>
          <p:nvPr/>
        </p:nvCxnSpPr>
        <p:spPr>
          <a:xfrm>
            <a:off x="4562629" y="6159296"/>
            <a:ext cx="6843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0301CAC-0978-4AC8-ABF0-6FE2BB3EFA95}"/>
              </a:ext>
            </a:extLst>
          </p:cNvPr>
          <p:cNvCxnSpPr>
            <a:stCxn id="11" idx="3"/>
            <a:endCxn id="12" idx="1"/>
          </p:cNvCxnSpPr>
          <p:nvPr/>
        </p:nvCxnSpPr>
        <p:spPr>
          <a:xfrm flipV="1">
            <a:off x="6420726" y="6157382"/>
            <a:ext cx="684389" cy="1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9039567-B704-49E9-B9A0-E5E2B1EA1282}"/>
              </a:ext>
            </a:extLst>
          </p:cNvPr>
          <p:cNvCxnSpPr>
            <a:stCxn id="12" idx="3"/>
            <a:endCxn id="13" idx="1"/>
          </p:cNvCxnSpPr>
          <p:nvPr/>
        </p:nvCxnSpPr>
        <p:spPr>
          <a:xfrm>
            <a:off x="8278823" y="6157382"/>
            <a:ext cx="6843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anim calcmode="lin" valueType="num">
                                      <p:cBhvr>
                                        <p:cTn id="1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1000"/>
                                        <p:tgtEl>
                                          <p:spTgt spid="8">
                                            <p:txEl>
                                              <p:pRg st="6" end="6"/>
                                            </p:txEl>
                                          </p:spTgt>
                                        </p:tgtEl>
                                      </p:cBhvr>
                                    </p:animEffect>
                                    <p:anim calcmode="lin" valueType="num">
                                      <p:cBhvr>
                                        <p:cTn id="31"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8">
                                            <p:txEl>
                                              <p:pRg st="8" end="8"/>
                                            </p:txEl>
                                          </p:spTgt>
                                        </p:tgtEl>
                                        <p:attrNameLst>
                                          <p:attrName>style.visibility</p:attrName>
                                        </p:attrNameLst>
                                      </p:cBhvr>
                                      <p:to>
                                        <p:strVal val="visible"/>
                                      </p:to>
                                    </p:set>
                                    <p:animEffect transition="in" filter="fade">
                                      <p:cBhvr>
                                        <p:cTn id="36" dur="1000"/>
                                        <p:tgtEl>
                                          <p:spTgt spid="8">
                                            <p:txEl>
                                              <p:pRg st="8" end="8"/>
                                            </p:txEl>
                                          </p:spTgt>
                                        </p:tgtEl>
                                      </p:cBhvr>
                                    </p:animEffect>
                                    <p:anim calcmode="lin" valueType="num">
                                      <p:cBhvr>
                                        <p:cTn id="37"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1000"/>
                                        <p:tgtEl>
                                          <p:spTgt spid="8">
                                            <p:txEl>
                                              <p:pRg st="10" end="10"/>
                                            </p:txEl>
                                          </p:spTgt>
                                        </p:tgtEl>
                                      </p:cBhvr>
                                    </p:animEffect>
                                    <p:anim calcmode="lin" valueType="num">
                                      <p:cBhvr>
                                        <p:cTn id="43"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70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par>
                          <p:cTn id="57" fill="hold">
                            <p:stCondLst>
                              <p:cond delay="7500"/>
                            </p:stCondLst>
                            <p:childTnLst>
                              <p:par>
                                <p:cTn id="58" presetID="22" presetClass="entr" presetSubtype="8"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par>
                          <p:cTn id="61" fill="hold">
                            <p:stCondLst>
                              <p:cond delay="8000"/>
                            </p:stCondLst>
                            <p:childTnLst>
                              <p:par>
                                <p:cTn id="62" presetID="22" presetClass="entr" presetSubtype="8"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par>
                          <p:cTn id="65" fill="hold">
                            <p:stCondLst>
                              <p:cond delay="8500"/>
                            </p:stCondLst>
                            <p:childTnLst>
                              <p:par>
                                <p:cTn id="66" presetID="22" presetClass="entr" presetSubtype="8"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10000"/>
                            </p:stCondLst>
                            <p:childTnLst>
                              <p:par>
                                <p:cTn id="78" presetID="22" presetClass="entr" presetSubtype="8"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left)">
                                      <p:cBhvr>
                                        <p:cTn id="8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计算机语言</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机器语言</a:t>
            </a:r>
            <a:endParaRPr lang="en-US" altLang="zh-CN" dirty="0"/>
          </a:p>
        </p:txBody>
      </p:sp>
      <p:sp>
        <p:nvSpPr>
          <p:cNvPr id="5" name="内容占位符 4">
            <a:extLst>
              <a:ext uri="{FF2B5EF4-FFF2-40B4-BE49-F238E27FC236}">
                <a16:creationId xmlns:a16="http://schemas.microsoft.com/office/drawing/2014/main" id="{14BDF9AB-3556-4813-AAC5-53C4928ED884}"/>
              </a:ext>
            </a:extLst>
          </p:cNvPr>
          <p:cNvSpPr>
            <a:spLocks noGrp="1"/>
          </p:cNvSpPr>
          <p:nvPr>
            <p:ph sz="half" idx="11"/>
          </p:nvPr>
        </p:nvSpPr>
        <p:spPr/>
        <p:txBody>
          <a:bodyPr/>
          <a:lstStyle/>
          <a:p>
            <a:r>
              <a:rPr lang="zh-CN" altLang="en-US" dirty="0"/>
              <a:t>汇编语言</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a:t>
            </a:fld>
            <a:endParaRPr lang="zh-CN" altLang="en-US"/>
          </a:p>
        </p:txBody>
      </p:sp>
      <p:sp>
        <p:nvSpPr>
          <p:cNvPr id="3" name="文本框 2">
            <a:extLst>
              <a:ext uri="{FF2B5EF4-FFF2-40B4-BE49-F238E27FC236}">
                <a16:creationId xmlns:a16="http://schemas.microsoft.com/office/drawing/2014/main" id="{6570B6BE-3DA7-48A1-ADE8-20FBD5EEB45C}"/>
              </a:ext>
            </a:extLst>
          </p:cNvPr>
          <p:cNvSpPr txBox="1"/>
          <p:nvPr/>
        </p:nvSpPr>
        <p:spPr>
          <a:xfrm>
            <a:off x="5605796" y="3005289"/>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260BF57B-9396-4304-8DD9-D571E55EF7C0}"/>
              </a:ext>
            </a:extLst>
          </p:cNvPr>
          <p:cNvSpPr txBox="1"/>
          <p:nvPr/>
        </p:nvSpPr>
        <p:spPr>
          <a:xfrm>
            <a:off x="5605796" y="3005289"/>
            <a:ext cx="914400" cy="914400"/>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EC820792-A388-46FE-B29D-65B8E46B5CE5}"/>
              </a:ext>
            </a:extLst>
          </p:cNvPr>
          <p:cNvSpPr txBox="1"/>
          <p:nvPr/>
        </p:nvSpPr>
        <p:spPr>
          <a:xfrm>
            <a:off x="642109" y="3997038"/>
            <a:ext cx="4549654" cy="2339102"/>
          </a:xfrm>
          <a:prstGeom prst="rect">
            <a:avLst/>
          </a:prstGeom>
          <a:noFill/>
        </p:spPr>
        <p:txBody>
          <a:bodyPr wrap="square" rtlCol="0">
            <a:spAutoFit/>
          </a:bodyPr>
          <a:lstStyle/>
          <a:p>
            <a:pPr defTabSz="457200"/>
            <a:r>
              <a:rPr lang="zh-CN" altLang="en-US" sz="2000" dirty="0"/>
              <a:t>      </a:t>
            </a:r>
            <a:r>
              <a:rPr lang="zh-CN" altLang="en-US" dirty="0"/>
              <a:t>机器语言：机器语言是由二进制的</a:t>
            </a:r>
            <a:r>
              <a:rPr lang="en-US" altLang="zh-CN" dirty="0"/>
              <a:t>0/1</a:t>
            </a:r>
            <a:r>
              <a:rPr lang="zh-CN" altLang="en-US" dirty="0"/>
              <a:t>序列组成的，每一组</a:t>
            </a:r>
            <a:r>
              <a:rPr lang="en-US" altLang="zh-CN" dirty="0"/>
              <a:t>0/1</a:t>
            </a:r>
            <a:r>
              <a:rPr lang="zh-CN" altLang="en-US" dirty="0"/>
              <a:t>序列被称为一条机器指令。                   </a:t>
            </a:r>
            <a:endParaRPr lang="en-US" altLang="zh-CN" dirty="0"/>
          </a:p>
          <a:p>
            <a:pPr defTabSz="457200"/>
            <a:r>
              <a:rPr lang="en-US" altLang="zh-CN" dirty="0"/>
              <a:t>      </a:t>
            </a:r>
            <a:r>
              <a:rPr lang="zh-CN" altLang="en-US" dirty="0"/>
              <a:t>计算机硬件只能理解并执行机器语言程序。最初编写计算机程序只能通过机器语言，但是机器语言的二进制指令</a:t>
            </a:r>
            <a:r>
              <a:rPr lang="zh-CN" altLang="en-US" dirty="0">
                <a:solidFill>
                  <a:srgbClr val="FF0000"/>
                </a:solidFill>
              </a:rPr>
              <a:t>可读性较差，编写难度大，效率低</a:t>
            </a:r>
            <a:r>
              <a:rPr lang="zh-CN" altLang="en-US" dirty="0"/>
              <a:t>。</a:t>
            </a:r>
          </a:p>
          <a:p>
            <a:endParaRPr lang="zh-CN" altLang="en-US" dirty="0"/>
          </a:p>
        </p:txBody>
      </p:sp>
      <p:sp>
        <p:nvSpPr>
          <p:cNvPr id="9" name="文本框 8">
            <a:extLst>
              <a:ext uri="{FF2B5EF4-FFF2-40B4-BE49-F238E27FC236}">
                <a16:creationId xmlns:a16="http://schemas.microsoft.com/office/drawing/2014/main" id="{DCFCDE81-5831-43C6-AE06-CE7EF3637B7A}"/>
              </a:ext>
            </a:extLst>
          </p:cNvPr>
          <p:cNvSpPr txBox="1"/>
          <p:nvPr/>
        </p:nvSpPr>
        <p:spPr>
          <a:xfrm>
            <a:off x="6830344" y="3997038"/>
            <a:ext cx="4719547" cy="2031325"/>
          </a:xfrm>
          <a:prstGeom prst="rect">
            <a:avLst/>
          </a:prstGeom>
          <a:noFill/>
        </p:spPr>
        <p:txBody>
          <a:bodyPr wrap="square" rtlCol="0">
            <a:spAutoFit/>
          </a:bodyPr>
          <a:lstStyle/>
          <a:p>
            <a:r>
              <a:rPr lang="en-US" altLang="zh-CN" sz="1800" dirty="0"/>
              <a:t>      </a:t>
            </a:r>
            <a:r>
              <a:rPr lang="zh-CN" altLang="en-US" sz="1800" dirty="0"/>
              <a:t>汇编语言：相比一长串的二进制数字符，人们更熟悉读写具体的符号和单词，汇编语言因此出现。</a:t>
            </a:r>
            <a:endParaRPr lang="en-US" altLang="zh-CN" sz="1800" dirty="0"/>
          </a:p>
          <a:p>
            <a:r>
              <a:rPr lang="en-US" altLang="zh-CN" dirty="0">
                <a:latin typeface="+mn-ea"/>
              </a:rPr>
              <a:t>    </a:t>
            </a:r>
            <a:r>
              <a:rPr lang="zh-CN" altLang="zh-CN" sz="1800" dirty="0">
                <a:latin typeface="+mn-ea"/>
              </a:rPr>
              <a:t>汇编语言</a:t>
            </a:r>
            <a:r>
              <a:rPr lang="zh-CN" altLang="en-US" sz="1800" dirty="0">
                <a:latin typeface="+mn-ea"/>
              </a:rPr>
              <a:t>用</a:t>
            </a:r>
            <a:r>
              <a:rPr lang="zh-CN" altLang="zh-CN" sz="1800" dirty="0">
                <a:latin typeface="+mn-ea"/>
              </a:rPr>
              <a:t>简短英文符号组成的助记符代替</a:t>
            </a:r>
            <a:r>
              <a:rPr lang="en-US" altLang="zh-CN" sz="1800" dirty="0">
                <a:latin typeface="+mn-ea"/>
              </a:rPr>
              <a:t>0/1</a:t>
            </a:r>
            <a:r>
              <a:rPr lang="zh-CN" altLang="zh-CN" sz="1800" dirty="0">
                <a:latin typeface="+mn-ea"/>
              </a:rPr>
              <a:t>代码</a:t>
            </a:r>
            <a:r>
              <a:rPr lang="zh-CN" altLang="en-US" sz="1800" dirty="0">
                <a:latin typeface="+mn-ea"/>
              </a:rPr>
              <a:t>，</a:t>
            </a:r>
            <a:r>
              <a:rPr lang="zh-CN" altLang="en-US" sz="1800" dirty="0"/>
              <a:t>但是汇编语言仍然存在</a:t>
            </a:r>
            <a:r>
              <a:rPr lang="zh-CN" altLang="en-US" sz="1800" dirty="0">
                <a:solidFill>
                  <a:srgbClr val="FF0000"/>
                </a:solidFill>
              </a:rPr>
              <a:t>编写难度大，可读性差，可移植性差</a:t>
            </a:r>
            <a:r>
              <a:rPr lang="zh-CN" altLang="en-US" sz="1800" dirty="0"/>
              <a:t>等问题。</a:t>
            </a:r>
          </a:p>
          <a:p>
            <a:endParaRPr lang="zh-CN" altLang="en-US" dirty="0"/>
          </a:p>
        </p:txBody>
      </p:sp>
      <p:pic>
        <p:nvPicPr>
          <p:cNvPr id="14" name="图片 13">
            <a:extLst>
              <a:ext uri="{FF2B5EF4-FFF2-40B4-BE49-F238E27FC236}">
                <a16:creationId xmlns:a16="http://schemas.microsoft.com/office/drawing/2014/main" id="{2A45C34C-01F6-4BD4-A1F6-EA366D64DD5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10422" y="1650652"/>
            <a:ext cx="3852000" cy="2149200"/>
          </a:xfrm>
          <a:prstGeom prst="rect">
            <a:avLst/>
          </a:prstGeom>
        </p:spPr>
      </p:pic>
      <p:pic>
        <p:nvPicPr>
          <p:cNvPr id="19" name="图片 18">
            <a:extLst>
              <a:ext uri="{FF2B5EF4-FFF2-40B4-BE49-F238E27FC236}">
                <a16:creationId xmlns:a16="http://schemas.microsoft.com/office/drawing/2014/main" id="{5FBAC37E-A81A-4D1B-912D-34F7C24D2DA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260408" y="1650652"/>
            <a:ext cx="3850174" cy="2148664"/>
          </a:xfrm>
          <a:prstGeom prst="rect">
            <a:avLst/>
          </a:prstGeom>
        </p:spPr>
      </p:pic>
    </p:spTree>
    <p:extLst>
      <p:ext uri="{BB962C8B-B14F-4D97-AF65-F5344CB8AC3E}">
        <p14:creationId xmlns:p14="http://schemas.microsoft.com/office/powerpoint/2010/main" val="1731927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30</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86684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指令流水线是一种</a:t>
            </a:r>
            <a:r>
              <a:rPr lang="zh-CN" altLang="en-US" sz="2000" dirty="0">
                <a:solidFill>
                  <a:srgbClr val="FF0000"/>
                </a:solidFill>
                <a:latin typeface="Times New Roman" panose="02020603050405020304" pitchFamily="18" charset="0"/>
                <a:cs typeface="Times New Roman" panose="02020603050405020304" pitchFamily="18" charset="0"/>
              </a:rPr>
              <a:t>实现多条指令重叠执行的技术</a:t>
            </a:r>
            <a:r>
              <a:rPr lang="zh-CN" altLang="en-US" sz="2000" dirty="0">
                <a:solidFill>
                  <a:schemeClr val="tx2"/>
                </a:solidFill>
                <a:latin typeface="Times New Roman" panose="02020603050405020304" pitchFamily="18" charset="0"/>
                <a:cs typeface="Times New Roman" panose="02020603050405020304" pitchFamily="18" charset="0"/>
              </a:rPr>
              <a:t>。一条指令的执行一般需要经过多步操作，每个操作与其他操作之间可以同时执行，而流水线方式能够充分利用这些操作之间的并行性。</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以</a:t>
            </a:r>
            <a:r>
              <a:rPr lang="en-US" altLang="zh-CN" sz="2000" dirty="0">
                <a:solidFill>
                  <a:schemeClr val="tx2"/>
                </a:solidFill>
                <a:latin typeface="Times New Roman" panose="02020603050405020304" pitchFamily="18" charset="0"/>
                <a:cs typeface="Times New Roman" panose="02020603050405020304" pitchFamily="18" charset="0"/>
              </a:rPr>
              <a:t>RISC</a:t>
            </a:r>
            <a:r>
              <a:rPr lang="zh-CN" altLang="en-US" sz="2000" dirty="0">
                <a:solidFill>
                  <a:schemeClr val="tx2"/>
                </a:solidFill>
                <a:latin typeface="Times New Roman" panose="02020603050405020304" pitchFamily="18" charset="0"/>
                <a:cs typeface="Times New Roman" panose="02020603050405020304" pitchFamily="18" charset="0"/>
              </a:rPr>
              <a:t>指令集中的</a:t>
            </a:r>
            <a:r>
              <a:rPr lang="en-US" altLang="zh-CN" sz="2000" dirty="0" err="1">
                <a:solidFill>
                  <a:schemeClr val="tx2"/>
                </a:solidFill>
                <a:latin typeface="Times New Roman" panose="02020603050405020304" pitchFamily="18" charset="0"/>
                <a:cs typeface="Times New Roman" panose="02020603050405020304" pitchFamily="18" charset="0"/>
              </a:rPr>
              <a:t>LoongArch</a:t>
            </a:r>
            <a:r>
              <a:rPr lang="zh-CN" altLang="en-US" sz="2000" dirty="0">
                <a:solidFill>
                  <a:schemeClr val="tx2"/>
                </a:solidFill>
                <a:latin typeface="Times New Roman" panose="02020603050405020304" pitchFamily="18" charset="0"/>
                <a:cs typeface="Times New Roman" panose="02020603050405020304" pitchFamily="18" charset="0"/>
              </a:rPr>
              <a:t>指令集为例。在</a:t>
            </a:r>
            <a:r>
              <a:rPr lang="en-US" altLang="zh-CN" sz="2000" dirty="0" err="1">
                <a:solidFill>
                  <a:schemeClr val="tx2"/>
                </a:solidFill>
                <a:latin typeface="Times New Roman" panose="02020603050405020304" pitchFamily="18" charset="0"/>
                <a:cs typeface="Times New Roman" panose="02020603050405020304" pitchFamily="18" charset="0"/>
              </a:rPr>
              <a:t>LoongArch</a:t>
            </a:r>
            <a:r>
              <a:rPr lang="zh-CN" altLang="en-US" sz="2000" dirty="0">
                <a:solidFill>
                  <a:schemeClr val="tx2"/>
                </a:solidFill>
                <a:latin typeface="Times New Roman" panose="02020603050405020304" pitchFamily="18" charset="0"/>
                <a:cs typeface="Times New Roman" panose="02020603050405020304" pitchFamily="18" charset="0"/>
              </a:rPr>
              <a:t>指令集中，一条指令的执行可以分为以下五步操作，分别是：</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取指</a:t>
            </a:r>
            <a:r>
              <a:rPr lang="zh-CN" altLang="en-US" dirty="0">
                <a:solidFill>
                  <a:srgbClr val="191B0E"/>
                </a:solidFill>
                <a:latin typeface="Times New Roman" panose="02020603050405020304" pitchFamily="18" charset="0"/>
                <a:cs typeface="Times New Roman" panose="02020603050405020304" pitchFamily="18" charset="0"/>
              </a:rPr>
              <a:t>，将指令从指令存储器中取出；</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译码</a:t>
            </a:r>
            <a:r>
              <a:rPr lang="zh-CN" altLang="en-US" dirty="0">
                <a:solidFill>
                  <a:srgbClr val="191B0E"/>
                </a:solidFill>
                <a:latin typeface="Times New Roman" panose="02020603050405020304" pitchFamily="18" charset="0"/>
                <a:cs typeface="Times New Roman" panose="02020603050405020304" pitchFamily="18" charset="0"/>
              </a:rPr>
              <a:t>，同时读取寄存器。</a:t>
            </a:r>
            <a:r>
              <a:rPr lang="en-US" altLang="zh-CN" dirty="0" err="1">
                <a:solidFill>
                  <a:srgbClr val="191B0E"/>
                </a:solidFill>
                <a:latin typeface="Times New Roman" panose="02020603050405020304" pitchFamily="18" charset="0"/>
                <a:cs typeface="Times New Roman" panose="02020603050405020304" pitchFamily="18" charset="0"/>
              </a:rPr>
              <a:t>LoongArch</a:t>
            </a:r>
            <a:r>
              <a:rPr lang="zh-CN" altLang="en-US" dirty="0">
                <a:solidFill>
                  <a:srgbClr val="191B0E"/>
                </a:solidFill>
                <a:latin typeface="Times New Roman" panose="02020603050405020304" pitchFamily="18" charset="0"/>
                <a:cs typeface="Times New Roman" panose="02020603050405020304" pitchFamily="18" charset="0"/>
              </a:rPr>
              <a:t>的指令格式允许同时进行这两步操作；</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执行</a:t>
            </a:r>
            <a:r>
              <a:rPr lang="zh-CN" altLang="en-US" dirty="0">
                <a:solidFill>
                  <a:srgbClr val="191B0E"/>
                </a:solidFill>
                <a:latin typeface="Times New Roman" panose="02020603050405020304" pitchFamily="18" charset="0"/>
                <a:cs typeface="Times New Roman" panose="02020603050405020304" pitchFamily="18" charset="0"/>
              </a:rPr>
              <a:t>，执行操作或计算地址；</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访存</a:t>
            </a:r>
            <a:r>
              <a:rPr lang="zh-CN" altLang="en-US" dirty="0">
                <a:solidFill>
                  <a:srgbClr val="191B0E"/>
                </a:solidFill>
                <a:latin typeface="Times New Roman" panose="02020603050405020304" pitchFamily="18" charset="0"/>
                <a:cs typeface="Times New Roman" panose="02020603050405020304" pitchFamily="18" charset="0"/>
              </a:rPr>
              <a:t>，从数据存储器中读取操作数；</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写回</a:t>
            </a:r>
            <a:r>
              <a:rPr lang="zh-CN" altLang="en-US" dirty="0">
                <a:solidFill>
                  <a:srgbClr val="191B0E"/>
                </a:solidFill>
                <a:latin typeface="Times New Roman" panose="02020603050405020304" pitchFamily="18" charset="0"/>
                <a:cs typeface="Times New Roman" panose="02020603050405020304" pitchFamily="18" charset="0"/>
              </a:rPr>
              <a:t>，将结果写回寄存器。</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307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五级流水线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31</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2467"/>
            <a:ext cx="10839294" cy="142910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假设在</a:t>
            </a:r>
            <a:r>
              <a:rPr lang="en-US" altLang="zh-CN" sz="2000" dirty="0" err="1"/>
              <a:t>LoongArch</a:t>
            </a:r>
            <a:r>
              <a:rPr lang="zh-CN" altLang="zh-CN" sz="2000" dirty="0"/>
              <a:t>指令集中，指令执行的每步操作时长都相等</a:t>
            </a:r>
            <a:r>
              <a:rPr lang="zh-CN" altLang="en-US" sz="2000" dirty="0"/>
              <a:t>，那么可以得到如下的</a:t>
            </a:r>
            <a:r>
              <a:rPr lang="zh-CN" altLang="zh-CN" sz="2000" dirty="0"/>
              <a:t>流水线过程</a:t>
            </a:r>
            <a:r>
              <a:rPr lang="zh-CN" altLang="en-US" sz="2000" dirty="0"/>
              <a:t>图。</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523D92C9-18CE-4892-8DFA-2C4FA8FA4493}"/>
              </a:ext>
            </a:extLst>
          </p:cNvPr>
          <p:cNvCxnSpPr>
            <a:cxnSpLocks/>
          </p:cNvCxnSpPr>
          <p:nvPr/>
        </p:nvCxnSpPr>
        <p:spPr>
          <a:xfrm>
            <a:off x="1631557" y="2398161"/>
            <a:ext cx="6572876"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6C96F426-F7D3-4B67-937E-182C99E5F1D0}"/>
              </a:ext>
            </a:extLst>
          </p:cNvPr>
          <p:cNvCxnSpPr>
            <a:cxnSpLocks/>
          </p:cNvCxnSpPr>
          <p:nvPr/>
        </p:nvCxnSpPr>
        <p:spPr>
          <a:xfrm>
            <a:off x="1341264" y="2707358"/>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477CCA9E-4040-45AD-AE78-B0A87D4C6391}"/>
              </a:ext>
            </a:extLst>
          </p:cNvPr>
          <p:cNvSpPr/>
          <p:nvPr/>
        </p:nvSpPr>
        <p:spPr>
          <a:xfrm>
            <a:off x="936316" y="21891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10" name="矩形 9">
            <a:extLst>
              <a:ext uri="{FF2B5EF4-FFF2-40B4-BE49-F238E27FC236}">
                <a16:creationId xmlns:a16="http://schemas.microsoft.com/office/drawing/2014/main" id="{554F923A-7FB7-4C64-BB7D-AC319F932047}"/>
              </a:ext>
            </a:extLst>
          </p:cNvPr>
          <p:cNvSpPr/>
          <p:nvPr/>
        </p:nvSpPr>
        <p:spPr>
          <a:xfrm>
            <a:off x="643667" y="3110908"/>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11" name="矩形 10">
            <a:extLst>
              <a:ext uri="{FF2B5EF4-FFF2-40B4-BE49-F238E27FC236}">
                <a16:creationId xmlns:a16="http://schemas.microsoft.com/office/drawing/2014/main" id="{D7632884-B08F-4E4E-B242-05CEA63E53CC}"/>
              </a:ext>
            </a:extLst>
          </p:cNvPr>
          <p:cNvSpPr/>
          <p:nvPr/>
        </p:nvSpPr>
        <p:spPr>
          <a:xfrm>
            <a:off x="1631557"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4F047558-E761-4BB3-80F5-076FBD3603A5}"/>
              </a:ext>
            </a:extLst>
          </p:cNvPr>
          <p:cNvSpPr/>
          <p:nvPr/>
        </p:nvSpPr>
        <p:spPr>
          <a:xfrm>
            <a:off x="2323886"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880DFCC9-A775-4996-8CA9-7C544E20D09E}"/>
              </a:ext>
            </a:extLst>
          </p:cNvPr>
          <p:cNvSpPr/>
          <p:nvPr/>
        </p:nvSpPr>
        <p:spPr>
          <a:xfrm>
            <a:off x="3016215"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A7B4D44B-AC36-4736-AEB3-0232B086AE67}"/>
              </a:ext>
            </a:extLst>
          </p:cNvPr>
          <p:cNvSpPr/>
          <p:nvPr/>
        </p:nvSpPr>
        <p:spPr>
          <a:xfrm>
            <a:off x="3708544"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AF96E016-F763-4E31-BE88-2D62DEB4C09A}"/>
              </a:ext>
            </a:extLst>
          </p:cNvPr>
          <p:cNvSpPr/>
          <p:nvPr/>
        </p:nvSpPr>
        <p:spPr>
          <a:xfrm>
            <a:off x="2326101"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6E7A7EBC-4FE3-4CF4-ACA7-B468F5D3D968}"/>
              </a:ext>
            </a:extLst>
          </p:cNvPr>
          <p:cNvSpPr/>
          <p:nvPr/>
        </p:nvSpPr>
        <p:spPr>
          <a:xfrm>
            <a:off x="3018430"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30B53504-2F6B-4362-8FC0-FF568E9B35E2}"/>
              </a:ext>
            </a:extLst>
          </p:cNvPr>
          <p:cNvSpPr/>
          <p:nvPr/>
        </p:nvSpPr>
        <p:spPr>
          <a:xfrm>
            <a:off x="3710759"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F0288EB-EDD8-42C5-A645-DBA381D07A43}"/>
              </a:ext>
            </a:extLst>
          </p:cNvPr>
          <p:cNvSpPr/>
          <p:nvPr/>
        </p:nvSpPr>
        <p:spPr>
          <a:xfrm>
            <a:off x="4403088"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58BAFFD2-23D7-4DC9-BFB2-5AE6F0C97AFA}"/>
              </a:ext>
            </a:extLst>
          </p:cNvPr>
          <p:cNvSpPr/>
          <p:nvPr/>
        </p:nvSpPr>
        <p:spPr>
          <a:xfrm>
            <a:off x="3012326"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3E243888-4CF1-419E-BF1D-531B4D659A9B}"/>
              </a:ext>
            </a:extLst>
          </p:cNvPr>
          <p:cNvSpPr/>
          <p:nvPr/>
        </p:nvSpPr>
        <p:spPr>
          <a:xfrm>
            <a:off x="3704655"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3327A17A-BFFD-448A-A5EC-42B9E630D1CF}"/>
              </a:ext>
            </a:extLst>
          </p:cNvPr>
          <p:cNvSpPr/>
          <p:nvPr/>
        </p:nvSpPr>
        <p:spPr>
          <a:xfrm>
            <a:off x="4396984"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5A79EB2B-3452-4DC5-8475-A887E5CD7279}"/>
              </a:ext>
            </a:extLst>
          </p:cNvPr>
          <p:cNvSpPr/>
          <p:nvPr/>
        </p:nvSpPr>
        <p:spPr>
          <a:xfrm>
            <a:off x="5089313"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E87AFFB5-2748-492D-997B-07F3D75F3B2A}"/>
              </a:ext>
            </a:extLst>
          </p:cNvPr>
          <p:cNvCxnSpPr/>
          <p:nvPr/>
        </p:nvCxnSpPr>
        <p:spPr>
          <a:xfrm>
            <a:off x="2323886" y="23981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96CBB3F-95A0-4B48-AD77-E8E49169EFEB}"/>
              </a:ext>
            </a:extLst>
          </p:cNvPr>
          <p:cNvCxnSpPr/>
          <p:nvPr/>
        </p:nvCxnSpPr>
        <p:spPr>
          <a:xfrm flipV="1">
            <a:off x="2323886"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6E85BA4-4A4F-4F9C-AE00-EAF5546A3097}"/>
              </a:ext>
            </a:extLst>
          </p:cNvPr>
          <p:cNvCxnSpPr/>
          <p:nvPr/>
        </p:nvCxnSpPr>
        <p:spPr>
          <a:xfrm flipV="1">
            <a:off x="3016215"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4AF2550-E1FF-4E0F-B9EF-36962E79BD8D}"/>
              </a:ext>
            </a:extLst>
          </p:cNvPr>
          <p:cNvCxnSpPr/>
          <p:nvPr/>
        </p:nvCxnSpPr>
        <p:spPr>
          <a:xfrm flipV="1">
            <a:off x="3710650"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ACE47E9-CD28-4801-AE40-35598F29067F}"/>
              </a:ext>
            </a:extLst>
          </p:cNvPr>
          <p:cNvCxnSpPr>
            <a:cxnSpLocks/>
          </p:cNvCxnSpPr>
          <p:nvPr/>
        </p:nvCxnSpPr>
        <p:spPr>
          <a:xfrm flipV="1">
            <a:off x="4400873"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40AE018-DCE0-4902-9FB3-9D75D9D3CBFA}"/>
              </a:ext>
            </a:extLst>
          </p:cNvPr>
          <p:cNvCxnSpPr/>
          <p:nvPr/>
        </p:nvCxnSpPr>
        <p:spPr>
          <a:xfrm flipV="1">
            <a:off x="5099271"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DBC71C5-37CD-4A64-9970-C82FFF79A4E3}"/>
              </a:ext>
            </a:extLst>
          </p:cNvPr>
          <p:cNvCxnSpPr/>
          <p:nvPr/>
        </p:nvCxnSpPr>
        <p:spPr>
          <a:xfrm flipV="1">
            <a:off x="5794257"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71752AC-848E-449E-8133-E622AFB5F78F}"/>
              </a:ext>
            </a:extLst>
          </p:cNvPr>
          <p:cNvCxnSpPr/>
          <p:nvPr/>
        </p:nvCxnSpPr>
        <p:spPr>
          <a:xfrm flipV="1">
            <a:off x="6486586"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9872F3B-8DF7-4CD9-A5AD-8C87130A3675}"/>
              </a:ext>
            </a:extLst>
          </p:cNvPr>
          <p:cNvCxnSpPr/>
          <p:nvPr/>
        </p:nvCxnSpPr>
        <p:spPr>
          <a:xfrm flipV="1">
            <a:off x="7207573"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E6BB79-7307-483D-9DB7-7293A830689B}"/>
              </a:ext>
            </a:extLst>
          </p:cNvPr>
          <p:cNvCxnSpPr/>
          <p:nvPr/>
        </p:nvCxnSpPr>
        <p:spPr>
          <a:xfrm flipV="1">
            <a:off x="7896989" y="2398161"/>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8AB9D418-C0D9-4B0B-81F2-02D7B1334A17}"/>
              </a:ext>
            </a:extLst>
          </p:cNvPr>
          <p:cNvSpPr/>
          <p:nvPr/>
        </p:nvSpPr>
        <p:spPr>
          <a:xfrm>
            <a:off x="1591967" y="199874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8" name="矩形 37">
            <a:extLst>
              <a:ext uri="{FF2B5EF4-FFF2-40B4-BE49-F238E27FC236}">
                <a16:creationId xmlns:a16="http://schemas.microsoft.com/office/drawing/2014/main" id="{18014056-7731-4668-8D53-E706A1C67301}"/>
              </a:ext>
            </a:extLst>
          </p:cNvPr>
          <p:cNvSpPr/>
          <p:nvPr/>
        </p:nvSpPr>
        <p:spPr>
          <a:xfrm>
            <a:off x="2304091" y="199874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9" name="矩形 38">
            <a:extLst>
              <a:ext uri="{FF2B5EF4-FFF2-40B4-BE49-F238E27FC236}">
                <a16:creationId xmlns:a16="http://schemas.microsoft.com/office/drawing/2014/main" id="{7D14254B-72DE-4C7F-AFFA-85CBCC754E5F}"/>
              </a:ext>
            </a:extLst>
          </p:cNvPr>
          <p:cNvSpPr/>
          <p:nvPr/>
        </p:nvSpPr>
        <p:spPr>
          <a:xfrm>
            <a:off x="2959742"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40" name="矩形 39">
            <a:extLst>
              <a:ext uri="{FF2B5EF4-FFF2-40B4-BE49-F238E27FC236}">
                <a16:creationId xmlns:a16="http://schemas.microsoft.com/office/drawing/2014/main" id="{79A93767-5E4A-4F25-83CB-52C8098254DD}"/>
              </a:ext>
            </a:extLst>
          </p:cNvPr>
          <p:cNvSpPr/>
          <p:nvPr/>
        </p:nvSpPr>
        <p:spPr>
          <a:xfrm>
            <a:off x="3649157"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41" name="矩形 40">
            <a:extLst>
              <a:ext uri="{FF2B5EF4-FFF2-40B4-BE49-F238E27FC236}">
                <a16:creationId xmlns:a16="http://schemas.microsoft.com/office/drawing/2014/main" id="{F908DC7D-828D-48AA-B6EF-2A1C4DE1CABC}"/>
              </a:ext>
            </a:extLst>
          </p:cNvPr>
          <p:cNvSpPr/>
          <p:nvPr/>
        </p:nvSpPr>
        <p:spPr>
          <a:xfrm>
            <a:off x="4350489"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42" name="矩形 41">
            <a:extLst>
              <a:ext uri="{FF2B5EF4-FFF2-40B4-BE49-F238E27FC236}">
                <a16:creationId xmlns:a16="http://schemas.microsoft.com/office/drawing/2014/main" id="{56268B3A-7051-464E-9732-AF5BABF2D2A6}"/>
              </a:ext>
            </a:extLst>
          </p:cNvPr>
          <p:cNvSpPr/>
          <p:nvPr/>
        </p:nvSpPr>
        <p:spPr>
          <a:xfrm>
            <a:off x="5036074"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3" name="矩形 42">
            <a:extLst>
              <a:ext uri="{FF2B5EF4-FFF2-40B4-BE49-F238E27FC236}">
                <a16:creationId xmlns:a16="http://schemas.microsoft.com/office/drawing/2014/main" id="{6F05C956-5336-4A04-8FDE-F128D6193C9E}"/>
              </a:ext>
            </a:extLst>
          </p:cNvPr>
          <p:cNvSpPr/>
          <p:nvPr/>
        </p:nvSpPr>
        <p:spPr>
          <a:xfrm>
            <a:off x="5711522"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4" name="矩形 43">
            <a:extLst>
              <a:ext uri="{FF2B5EF4-FFF2-40B4-BE49-F238E27FC236}">
                <a16:creationId xmlns:a16="http://schemas.microsoft.com/office/drawing/2014/main" id="{02505FD4-709B-4632-9427-DC22F8C5C3D4}"/>
              </a:ext>
            </a:extLst>
          </p:cNvPr>
          <p:cNvSpPr/>
          <p:nvPr/>
        </p:nvSpPr>
        <p:spPr>
          <a:xfrm>
            <a:off x="6427801"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5" name="矩形 44">
            <a:extLst>
              <a:ext uri="{FF2B5EF4-FFF2-40B4-BE49-F238E27FC236}">
                <a16:creationId xmlns:a16="http://schemas.microsoft.com/office/drawing/2014/main" id="{6CC31D51-AFE5-4C6C-8C57-64714100ED73}"/>
              </a:ext>
            </a:extLst>
          </p:cNvPr>
          <p:cNvSpPr/>
          <p:nvPr/>
        </p:nvSpPr>
        <p:spPr>
          <a:xfrm>
            <a:off x="7143606" y="200226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9" name="矩形 48">
            <a:extLst>
              <a:ext uri="{FF2B5EF4-FFF2-40B4-BE49-F238E27FC236}">
                <a16:creationId xmlns:a16="http://schemas.microsoft.com/office/drawing/2014/main" id="{1DF83FD6-EBB6-4C74-BF41-1ED856AA3393}"/>
              </a:ext>
            </a:extLst>
          </p:cNvPr>
          <p:cNvSpPr/>
          <p:nvPr/>
        </p:nvSpPr>
        <p:spPr>
          <a:xfrm>
            <a:off x="4396984"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0" name="矩形 49">
            <a:extLst>
              <a:ext uri="{FF2B5EF4-FFF2-40B4-BE49-F238E27FC236}">
                <a16:creationId xmlns:a16="http://schemas.microsoft.com/office/drawing/2014/main" id="{CC67116B-33B3-4C49-93C8-543712183CF7}"/>
              </a:ext>
            </a:extLst>
          </p:cNvPr>
          <p:cNvSpPr/>
          <p:nvPr/>
        </p:nvSpPr>
        <p:spPr>
          <a:xfrm>
            <a:off x="5089312"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1" name="矩形 50">
            <a:extLst>
              <a:ext uri="{FF2B5EF4-FFF2-40B4-BE49-F238E27FC236}">
                <a16:creationId xmlns:a16="http://schemas.microsoft.com/office/drawing/2014/main" id="{D092F0EF-1358-4E88-994B-D5D497EA34C9}"/>
              </a:ext>
            </a:extLst>
          </p:cNvPr>
          <p:cNvSpPr/>
          <p:nvPr/>
        </p:nvSpPr>
        <p:spPr>
          <a:xfrm>
            <a:off x="5781641"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2" name="矩形 51">
            <a:extLst>
              <a:ext uri="{FF2B5EF4-FFF2-40B4-BE49-F238E27FC236}">
                <a16:creationId xmlns:a16="http://schemas.microsoft.com/office/drawing/2014/main" id="{FCDB0B86-1571-466C-8BBD-EBE81786AD70}"/>
              </a:ext>
            </a:extLst>
          </p:cNvPr>
          <p:cNvSpPr/>
          <p:nvPr/>
        </p:nvSpPr>
        <p:spPr>
          <a:xfrm>
            <a:off x="158673" y="4753972"/>
            <a:ext cx="10839294" cy="209749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在这条指令流水线中，一条指令的执行可以分为五个阶段，同时代表这是一个五级流水线，因此在理想情况下，流水线的加速比能够达到</a:t>
            </a:r>
            <a:r>
              <a:rPr lang="en-US" altLang="zh-CN" sz="2000" dirty="0"/>
              <a:t>5</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实际指令执行过程中，指令流水线的加速比无法达到理想值，</a:t>
            </a:r>
            <a:r>
              <a:rPr lang="zh-CN" altLang="zh-CN" sz="2000" dirty="0"/>
              <a:t>主要原因是实际指令运行过程中，</a:t>
            </a:r>
            <a:r>
              <a:rPr lang="zh-CN" altLang="zh-CN" sz="2000" dirty="0">
                <a:solidFill>
                  <a:srgbClr val="FF0000"/>
                </a:solidFill>
              </a:rPr>
              <a:t>每个阶段的运行时间有长有短</a:t>
            </a:r>
            <a:r>
              <a:rPr lang="zh-CN" altLang="en-US" sz="2000" dirty="0">
                <a:solidFill>
                  <a:srgbClr val="FF0000"/>
                </a:solidFill>
              </a:rPr>
              <a:t>，</a:t>
            </a:r>
            <a:r>
              <a:rPr lang="zh-CN" altLang="zh-CN" sz="2000" dirty="0">
                <a:solidFill>
                  <a:srgbClr val="FF0000"/>
                </a:solidFill>
              </a:rPr>
              <a:t>时钟周期的时长</a:t>
            </a:r>
            <a:r>
              <a:rPr lang="zh-CN" altLang="en-US" sz="2000" dirty="0">
                <a:solidFill>
                  <a:srgbClr val="FF0000"/>
                </a:solidFill>
              </a:rPr>
              <a:t>需</a:t>
            </a:r>
            <a:r>
              <a:rPr lang="zh-CN" altLang="zh-CN" sz="2000" dirty="0">
                <a:solidFill>
                  <a:srgbClr val="FF0000"/>
                </a:solidFill>
              </a:rPr>
              <a:t>满足最慢的阶段</a:t>
            </a:r>
            <a:r>
              <a:rPr lang="zh-CN" altLang="en-US" sz="2000" dirty="0"/>
              <a:t>。</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28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32</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3408369"/>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sz="2000" dirty="0"/>
              <a:t>         为了具体演示</a:t>
            </a:r>
            <a:r>
              <a:rPr lang="en-US" altLang="zh-CN" sz="2000" dirty="0" err="1"/>
              <a:t>LoongArch</a:t>
            </a:r>
            <a:r>
              <a:rPr lang="zh-CN" altLang="en-US" sz="2000" dirty="0"/>
              <a:t>中的流水线过程，我们首先选择四个常见的指令，分别是：取字（</a:t>
            </a:r>
            <a:r>
              <a:rPr lang="en-US" altLang="zh-CN" sz="2000" dirty="0" err="1"/>
              <a:t>ld.w</a:t>
            </a:r>
            <a:r>
              <a:rPr lang="zh-CN" altLang="en-US" sz="2000" dirty="0"/>
              <a:t>），存字（</a:t>
            </a:r>
            <a:r>
              <a:rPr lang="en-US" altLang="zh-CN" sz="2000" dirty="0" err="1"/>
              <a:t>st.w</a:t>
            </a:r>
            <a:r>
              <a:rPr lang="zh-CN" altLang="en-US" sz="2000" dirty="0"/>
              <a:t>），加（</a:t>
            </a:r>
            <a:r>
              <a:rPr lang="en-US" altLang="zh-CN" sz="2000" dirty="0" err="1"/>
              <a:t>add.w</a:t>
            </a:r>
            <a:r>
              <a:rPr lang="zh-CN" altLang="en-US" sz="2000" dirty="0"/>
              <a:t>）和分支（</a:t>
            </a:r>
            <a:r>
              <a:rPr lang="en-US" altLang="zh-CN" sz="2000" dirty="0" err="1"/>
              <a:t>beq</a:t>
            </a:r>
            <a:r>
              <a:rPr lang="zh-CN" altLang="en-US" sz="2000" dirty="0"/>
              <a:t>）。如图所示，描述了每个指令包含的阶段和所用时长，这里假设主要功能的所用时长分别为：存储器的存取时间为</a:t>
            </a:r>
            <a:r>
              <a:rPr lang="en-US" altLang="zh-CN" sz="2000" dirty="0"/>
              <a:t>200ps</a:t>
            </a:r>
            <a:r>
              <a:rPr lang="zh-CN" altLang="en-US" sz="2000" dirty="0"/>
              <a:t>，寄存器读写的用时为</a:t>
            </a:r>
            <a:r>
              <a:rPr lang="en-US" altLang="zh-CN" sz="2000" dirty="0"/>
              <a:t>100ps</a:t>
            </a:r>
            <a:r>
              <a:rPr lang="zh-CN" altLang="en-US" sz="2000" dirty="0"/>
              <a:t>，</a:t>
            </a:r>
            <a:r>
              <a:rPr lang="en-US" altLang="zh-CN" sz="2000" dirty="0"/>
              <a:t>ALU</a:t>
            </a:r>
            <a:r>
              <a:rPr lang="zh-CN" altLang="en-US" sz="2000" dirty="0"/>
              <a:t>操作的用时为</a:t>
            </a:r>
            <a:r>
              <a:rPr lang="en-US" altLang="zh-CN" sz="2000" dirty="0"/>
              <a:t>200ps</a:t>
            </a:r>
            <a:r>
              <a:rPr lang="zh-CN" altLang="en-US" sz="2000" dirty="0"/>
              <a:t>。请问在这种情况下：</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在单周期指令模型中，完成一条指令的时钟周期应为多长？</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如果使用指令流水线，时钟周期应该设置为多长？</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条指令，加速比为多少？</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如果执行无数条指令，理想情况下加速比为多少？</a:t>
            </a: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092701B2-B8AD-4D74-BD80-A0E533BE6BDB}"/>
              </a:ext>
            </a:extLst>
          </p:cNvPr>
          <p:cNvGraphicFramePr>
            <a:graphicFrameLocks noGrp="1"/>
          </p:cNvGraphicFramePr>
          <p:nvPr>
            <p:extLst>
              <p:ext uri="{D42A27DB-BD31-4B8C-83A1-F6EECF244321}">
                <p14:modId xmlns:p14="http://schemas.microsoft.com/office/powerpoint/2010/main" val="1746237072"/>
              </p:ext>
            </p:extLst>
          </p:nvPr>
        </p:nvGraphicFramePr>
        <p:xfrm>
          <a:off x="1302158" y="4352780"/>
          <a:ext cx="8128001" cy="1854200"/>
        </p:xfrm>
        <a:graphic>
          <a:graphicData uri="http://schemas.openxmlformats.org/drawingml/2006/table">
            <a:tbl>
              <a:tblPr firstRow="1" bandRow="1">
                <a:tableStyleId>{5C22544A-7EE6-4342-B048-85BDC9FD1C3A}</a:tableStyleId>
              </a:tblPr>
              <a:tblGrid>
                <a:gridCol w="1155816">
                  <a:extLst>
                    <a:ext uri="{9D8B030D-6E8A-4147-A177-3AD203B41FA5}">
                      <a16:colId xmlns:a16="http://schemas.microsoft.com/office/drawing/2014/main" val="3706410168"/>
                    </a:ext>
                  </a:extLst>
                </a:gridCol>
                <a:gridCol w="1166470">
                  <a:extLst>
                    <a:ext uri="{9D8B030D-6E8A-4147-A177-3AD203B41FA5}">
                      <a16:colId xmlns:a16="http://schemas.microsoft.com/office/drawing/2014/main" val="563316055"/>
                    </a:ext>
                  </a:extLst>
                </a:gridCol>
                <a:gridCol w="1161143">
                  <a:extLst>
                    <a:ext uri="{9D8B030D-6E8A-4147-A177-3AD203B41FA5}">
                      <a16:colId xmlns:a16="http://schemas.microsoft.com/office/drawing/2014/main" val="672685046"/>
                    </a:ext>
                  </a:extLst>
                </a:gridCol>
                <a:gridCol w="1161143">
                  <a:extLst>
                    <a:ext uri="{9D8B030D-6E8A-4147-A177-3AD203B41FA5}">
                      <a16:colId xmlns:a16="http://schemas.microsoft.com/office/drawing/2014/main" val="165897260"/>
                    </a:ext>
                  </a:extLst>
                </a:gridCol>
                <a:gridCol w="1161143">
                  <a:extLst>
                    <a:ext uri="{9D8B030D-6E8A-4147-A177-3AD203B41FA5}">
                      <a16:colId xmlns:a16="http://schemas.microsoft.com/office/drawing/2014/main" val="4262667315"/>
                    </a:ext>
                  </a:extLst>
                </a:gridCol>
                <a:gridCol w="1161143">
                  <a:extLst>
                    <a:ext uri="{9D8B030D-6E8A-4147-A177-3AD203B41FA5}">
                      <a16:colId xmlns:a16="http://schemas.microsoft.com/office/drawing/2014/main" val="316983797"/>
                    </a:ext>
                  </a:extLst>
                </a:gridCol>
                <a:gridCol w="1161143">
                  <a:extLst>
                    <a:ext uri="{9D8B030D-6E8A-4147-A177-3AD203B41FA5}">
                      <a16:colId xmlns:a16="http://schemas.microsoft.com/office/drawing/2014/main" val="3279336619"/>
                    </a:ext>
                  </a:extLst>
                </a:gridCol>
              </a:tblGrid>
              <a:tr h="370840">
                <a:tc>
                  <a:txBody>
                    <a:bodyPr/>
                    <a:lstStyle/>
                    <a:p>
                      <a:r>
                        <a:rPr lang="zh-CN" altLang="en-US" dirty="0"/>
                        <a:t>指令类型</a:t>
                      </a:r>
                    </a:p>
                  </a:txBody>
                  <a:tcPr/>
                </a:tc>
                <a:tc>
                  <a:txBody>
                    <a:bodyPr/>
                    <a:lstStyle/>
                    <a:p>
                      <a:r>
                        <a:rPr lang="zh-CN" altLang="en-US" dirty="0"/>
                        <a:t>取指令</a:t>
                      </a:r>
                    </a:p>
                  </a:txBody>
                  <a:tcPr/>
                </a:tc>
                <a:tc>
                  <a:txBody>
                    <a:bodyPr/>
                    <a:lstStyle/>
                    <a:p>
                      <a:r>
                        <a:rPr lang="zh-CN" altLang="en-US" dirty="0"/>
                        <a:t>读寄存器</a:t>
                      </a:r>
                    </a:p>
                  </a:txBody>
                  <a:tcPr/>
                </a:tc>
                <a:tc>
                  <a:txBody>
                    <a:bodyPr/>
                    <a:lstStyle/>
                    <a:p>
                      <a:r>
                        <a:rPr lang="en-US" altLang="zh-CN" dirty="0"/>
                        <a:t>ALU</a:t>
                      </a:r>
                      <a:r>
                        <a:rPr lang="zh-CN" altLang="en-US" dirty="0"/>
                        <a:t>操作</a:t>
                      </a:r>
                    </a:p>
                  </a:txBody>
                  <a:tcPr/>
                </a:tc>
                <a:tc>
                  <a:txBody>
                    <a:bodyPr/>
                    <a:lstStyle/>
                    <a:p>
                      <a:r>
                        <a:rPr lang="zh-CN" altLang="en-US" dirty="0"/>
                        <a:t>数据存取</a:t>
                      </a:r>
                    </a:p>
                  </a:txBody>
                  <a:tcPr/>
                </a:tc>
                <a:tc>
                  <a:txBody>
                    <a:bodyPr/>
                    <a:lstStyle/>
                    <a:p>
                      <a:r>
                        <a:rPr lang="zh-CN" altLang="en-US" dirty="0"/>
                        <a:t>写寄存器</a:t>
                      </a:r>
                    </a:p>
                  </a:txBody>
                  <a:tcPr/>
                </a:tc>
                <a:tc>
                  <a:txBody>
                    <a:bodyPr/>
                    <a:lstStyle/>
                    <a:p>
                      <a:r>
                        <a:rPr lang="zh-CN" altLang="en-US" dirty="0"/>
                        <a:t>总时间</a:t>
                      </a:r>
                    </a:p>
                  </a:txBody>
                  <a:tcPr/>
                </a:tc>
                <a:extLst>
                  <a:ext uri="{0D108BD9-81ED-4DB2-BD59-A6C34878D82A}">
                    <a16:rowId xmlns:a16="http://schemas.microsoft.com/office/drawing/2014/main" val="854711853"/>
                  </a:ext>
                </a:extLst>
              </a:tr>
              <a:tr h="370840">
                <a:tc>
                  <a:txBody>
                    <a:bodyPr/>
                    <a:lstStyle/>
                    <a:p>
                      <a:r>
                        <a:rPr lang="zh-CN" altLang="en-US" dirty="0"/>
                        <a:t>取字</a:t>
                      </a:r>
                    </a:p>
                  </a:txBody>
                  <a:tcPr/>
                </a:tc>
                <a:tc>
                  <a:txBody>
                    <a:bodyPr/>
                    <a:lstStyle/>
                    <a:p>
                      <a:r>
                        <a:rPr lang="en-US" altLang="zh-CN" dirty="0"/>
                        <a:t>200ps</a:t>
                      </a:r>
                      <a:endParaRPr lang="zh-CN" altLang="en-US" dirty="0"/>
                    </a:p>
                  </a:txBody>
                  <a:tcPr/>
                </a:tc>
                <a:tc>
                  <a:txBody>
                    <a:bodyPr/>
                    <a:lstStyle/>
                    <a:p>
                      <a:r>
                        <a:rPr lang="en-US" altLang="zh-CN"/>
                        <a:t>100ps</a:t>
                      </a:r>
                      <a:endParaRPr lang="zh-CN" altLang="en-US"/>
                    </a:p>
                  </a:txBody>
                  <a:tcPr/>
                </a:tc>
                <a:tc>
                  <a:txBody>
                    <a:bodyPr/>
                    <a:lstStyle/>
                    <a:p>
                      <a:r>
                        <a:rPr lang="en-US" altLang="zh-CN" dirty="0"/>
                        <a:t>200ps</a:t>
                      </a:r>
                      <a:endParaRPr lang="zh-CN" altLang="en-US" dirty="0"/>
                    </a:p>
                  </a:txBody>
                  <a:tcPr/>
                </a:tc>
                <a:tc>
                  <a:txBody>
                    <a:bodyPr/>
                    <a:lstStyle/>
                    <a:p>
                      <a:r>
                        <a:rPr lang="en-US" altLang="zh-CN" dirty="0"/>
                        <a:t>200ps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100ps</a:t>
                      </a:r>
                      <a:endParaRPr lang="zh-CN" altLang="en-US" dirty="0"/>
                    </a:p>
                  </a:txBody>
                  <a:tcPr/>
                </a:tc>
                <a:tc>
                  <a:txBody>
                    <a:bodyPr/>
                    <a:lstStyle/>
                    <a:p>
                      <a:r>
                        <a:rPr lang="en-US" altLang="zh-CN" dirty="0"/>
                        <a:t>800ps</a:t>
                      </a:r>
                      <a:endParaRPr lang="zh-CN" altLang="en-US" dirty="0"/>
                    </a:p>
                  </a:txBody>
                  <a:tcPr/>
                </a:tc>
                <a:extLst>
                  <a:ext uri="{0D108BD9-81ED-4DB2-BD59-A6C34878D82A}">
                    <a16:rowId xmlns:a16="http://schemas.microsoft.com/office/drawing/2014/main" val="3369599207"/>
                  </a:ext>
                </a:extLst>
              </a:tr>
              <a:tr h="370840">
                <a:tc>
                  <a:txBody>
                    <a:bodyPr/>
                    <a:lstStyle/>
                    <a:p>
                      <a:r>
                        <a:rPr lang="zh-CN" altLang="en-US" dirty="0"/>
                        <a:t>存字</a:t>
                      </a:r>
                    </a:p>
                  </a:txBody>
                  <a:tcPr/>
                </a:tc>
                <a:tc>
                  <a:txBody>
                    <a:bodyPr/>
                    <a:lstStyle/>
                    <a:p>
                      <a:r>
                        <a:rPr lang="en-US" altLang="zh-CN" dirty="0"/>
                        <a:t>200ps</a:t>
                      </a:r>
                    </a:p>
                  </a:txBody>
                  <a:tcPr/>
                </a:tc>
                <a:tc>
                  <a:txBody>
                    <a:bodyPr/>
                    <a:lstStyle/>
                    <a:p>
                      <a:r>
                        <a:rPr lang="en-US" altLang="zh-CN" dirty="0"/>
                        <a:t>100ps</a:t>
                      </a:r>
                      <a:endParaRPr lang="zh-CN" altLang="en-US" dirty="0"/>
                    </a:p>
                  </a:txBody>
                  <a:tcPr/>
                </a:tc>
                <a:tc>
                  <a:txBody>
                    <a:bodyPr/>
                    <a:lstStyle/>
                    <a:p>
                      <a:r>
                        <a:rPr lang="en-US" altLang="zh-CN" dirty="0"/>
                        <a:t>200ps</a:t>
                      </a:r>
                    </a:p>
                  </a:txBody>
                  <a:tcPr/>
                </a:tc>
                <a:tc>
                  <a:txBody>
                    <a:bodyPr/>
                    <a:lstStyle/>
                    <a:p>
                      <a:r>
                        <a:rPr lang="en-US" altLang="zh-CN" dirty="0"/>
                        <a:t>200ps</a:t>
                      </a:r>
                    </a:p>
                  </a:txBody>
                  <a:tcPr/>
                </a:tc>
                <a:tc>
                  <a:txBody>
                    <a:bodyPr/>
                    <a:lstStyle/>
                    <a:p>
                      <a:endParaRPr lang="zh-CN" altLang="en-US"/>
                    </a:p>
                  </a:txBody>
                  <a:tcPr/>
                </a:tc>
                <a:tc>
                  <a:txBody>
                    <a:bodyPr/>
                    <a:lstStyle/>
                    <a:p>
                      <a:r>
                        <a:rPr lang="en-US" altLang="zh-CN" dirty="0"/>
                        <a:t>700ps</a:t>
                      </a:r>
                      <a:endParaRPr lang="zh-CN" altLang="en-US" dirty="0"/>
                    </a:p>
                  </a:txBody>
                  <a:tcPr/>
                </a:tc>
                <a:extLst>
                  <a:ext uri="{0D108BD9-81ED-4DB2-BD59-A6C34878D82A}">
                    <a16:rowId xmlns:a16="http://schemas.microsoft.com/office/drawing/2014/main" val="547514879"/>
                  </a:ext>
                </a:extLst>
              </a:tr>
              <a:tr h="370840">
                <a:tc>
                  <a:txBody>
                    <a:bodyPr/>
                    <a:lstStyle/>
                    <a:p>
                      <a:r>
                        <a:rPr lang="zh-CN" altLang="en-US" dirty="0"/>
                        <a:t>加法</a:t>
                      </a:r>
                    </a:p>
                  </a:txBody>
                  <a:tcPr/>
                </a:tc>
                <a:tc>
                  <a:txBody>
                    <a:bodyPr/>
                    <a:lstStyle/>
                    <a:p>
                      <a:r>
                        <a:rPr lang="en-US" altLang="zh-CN" dirty="0"/>
                        <a:t>200ps</a:t>
                      </a:r>
                    </a:p>
                  </a:txBody>
                  <a:tcPr/>
                </a:tc>
                <a:tc>
                  <a:txBody>
                    <a:bodyPr/>
                    <a:lstStyle/>
                    <a:p>
                      <a:r>
                        <a:rPr lang="en-US" altLang="zh-CN" dirty="0"/>
                        <a:t>100ps</a:t>
                      </a:r>
                    </a:p>
                  </a:txBody>
                  <a:tcPr/>
                </a:tc>
                <a:tc>
                  <a:txBody>
                    <a:bodyPr/>
                    <a:lstStyle/>
                    <a:p>
                      <a:r>
                        <a:rPr lang="en-US" altLang="zh-CN" dirty="0"/>
                        <a:t>200ps</a:t>
                      </a:r>
                    </a:p>
                  </a:txBody>
                  <a:tcPr/>
                </a:tc>
                <a:tc>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100ps</a:t>
                      </a:r>
                      <a:endParaRPr lang="zh-CN" altLang="en-US" dirty="0"/>
                    </a:p>
                  </a:txBody>
                  <a:tcPr/>
                </a:tc>
                <a:tc>
                  <a:txBody>
                    <a:bodyPr/>
                    <a:lstStyle/>
                    <a:p>
                      <a:r>
                        <a:rPr lang="en-US" altLang="zh-CN" dirty="0"/>
                        <a:t>600ps</a:t>
                      </a:r>
                      <a:endParaRPr lang="zh-CN" altLang="en-US" dirty="0"/>
                    </a:p>
                  </a:txBody>
                  <a:tcPr/>
                </a:tc>
                <a:extLst>
                  <a:ext uri="{0D108BD9-81ED-4DB2-BD59-A6C34878D82A}">
                    <a16:rowId xmlns:a16="http://schemas.microsoft.com/office/drawing/2014/main" val="61414730"/>
                  </a:ext>
                </a:extLst>
              </a:tr>
              <a:tr h="370840">
                <a:tc>
                  <a:txBody>
                    <a:bodyPr/>
                    <a:lstStyle/>
                    <a:p>
                      <a:r>
                        <a:rPr lang="zh-CN" altLang="en-US" dirty="0"/>
                        <a:t>分支</a:t>
                      </a:r>
                    </a:p>
                  </a:txBody>
                  <a:tcPr/>
                </a:tc>
                <a:tc>
                  <a:txBody>
                    <a:bodyPr/>
                    <a:lstStyle/>
                    <a:p>
                      <a:r>
                        <a:rPr lang="en-US" altLang="zh-CN" dirty="0"/>
                        <a:t>200ps</a:t>
                      </a:r>
                    </a:p>
                  </a:txBody>
                  <a:tcPr/>
                </a:tc>
                <a:tc>
                  <a:txBody>
                    <a:bodyPr/>
                    <a:lstStyle/>
                    <a:p>
                      <a:r>
                        <a:rPr lang="en-US" altLang="zh-CN" dirty="0"/>
                        <a:t>100ps</a:t>
                      </a:r>
                      <a:endParaRPr lang="zh-CN" altLang="en-US" dirty="0"/>
                    </a:p>
                  </a:txBody>
                  <a:tcPr/>
                </a:tc>
                <a:tc>
                  <a:txBody>
                    <a:bodyPr/>
                    <a:lstStyle/>
                    <a:p>
                      <a:r>
                        <a:rPr lang="en-US" altLang="zh-CN" dirty="0"/>
                        <a:t>200ps</a:t>
                      </a:r>
                    </a:p>
                  </a:txBody>
                  <a:tcPr/>
                </a:tc>
                <a:tc>
                  <a:txBody>
                    <a:bodyPr/>
                    <a:lstStyle/>
                    <a:p>
                      <a:endParaRPr lang="zh-CN" altLang="en-US"/>
                    </a:p>
                  </a:txBody>
                  <a:tcPr/>
                </a:tc>
                <a:tc>
                  <a:txBody>
                    <a:bodyPr/>
                    <a:lstStyle/>
                    <a:p>
                      <a:endParaRPr lang="zh-CN" altLang="en-US"/>
                    </a:p>
                  </a:txBody>
                  <a:tcPr/>
                </a:tc>
                <a:tc>
                  <a:txBody>
                    <a:bodyPr/>
                    <a:lstStyle/>
                    <a:p>
                      <a:r>
                        <a:rPr lang="en-US" altLang="zh-CN" dirty="0"/>
                        <a:t>500ps</a:t>
                      </a:r>
                      <a:endParaRPr lang="zh-CN" altLang="en-US" dirty="0"/>
                    </a:p>
                  </a:txBody>
                  <a:tcPr/>
                </a:tc>
                <a:extLst>
                  <a:ext uri="{0D108BD9-81ED-4DB2-BD59-A6C34878D82A}">
                    <a16:rowId xmlns:a16="http://schemas.microsoft.com/office/drawing/2014/main" val="281846776"/>
                  </a:ext>
                </a:extLst>
              </a:tr>
            </a:tbl>
          </a:graphicData>
        </a:graphic>
      </p:graphicFrame>
    </p:spTree>
    <p:extLst>
      <p:ext uri="{BB962C8B-B14F-4D97-AF65-F5344CB8AC3E}">
        <p14:creationId xmlns:p14="http://schemas.microsoft.com/office/powerpoint/2010/main" val="175000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33</a:t>
            </a:fld>
            <a:endParaRPr lang="zh-CN" altLang="en-US"/>
          </a:p>
        </p:txBody>
      </p:sp>
      <p:sp>
        <p:nvSpPr>
          <p:cNvPr id="92" name="矩形 91">
            <a:extLst>
              <a:ext uri="{FF2B5EF4-FFF2-40B4-BE49-F238E27FC236}">
                <a16:creationId xmlns:a16="http://schemas.microsoft.com/office/drawing/2014/main" id="{AD95505A-FA05-4AB4-94CA-5C24649BC2DE}"/>
              </a:ext>
            </a:extLst>
          </p:cNvPr>
          <p:cNvSpPr/>
          <p:nvPr/>
        </p:nvSpPr>
        <p:spPr>
          <a:xfrm>
            <a:off x="9054907" y="37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grpSp>
        <p:nvGrpSpPr>
          <p:cNvPr id="3" name="组合 2">
            <a:extLst>
              <a:ext uri="{FF2B5EF4-FFF2-40B4-BE49-F238E27FC236}">
                <a16:creationId xmlns:a16="http://schemas.microsoft.com/office/drawing/2014/main" id="{674BD3E0-5A4A-4DD7-92E4-1A09E448715E}"/>
              </a:ext>
            </a:extLst>
          </p:cNvPr>
          <p:cNvGrpSpPr/>
          <p:nvPr/>
        </p:nvGrpSpPr>
        <p:grpSpPr>
          <a:xfrm>
            <a:off x="505008" y="1464413"/>
            <a:ext cx="9889548" cy="2549869"/>
            <a:chOff x="505008" y="1464413"/>
            <a:chExt cx="9889548" cy="2549869"/>
          </a:xfrm>
        </p:grpSpPr>
        <p:cxnSp>
          <p:nvCxnSpPr>
            <p:cNvPr id="46" name="直接箭头连接符 45">
              <a:extLst>
                <a:ext uri="{FF2B5EF4-FFF2-40B4-BE49-F238E27FC236}">
                  <a16:creationId xmlns:a16="http://schemas.microsoft.com/office/drawing/2014/main" id="{6FAC59F9-937F-4DDD-B3B4-BA3CA47143F5}"/>
                </a:ext>
              </a:extLst>
            </p:cNvPr>
            <p:cNvCxnSpPr>
              <a:cxnSpLocks/>
            </p:cNvCxnSpPr>
            <p:nvPr/>
          </p:nvCxnSpPr>
          <p:spPr>
            <a:xfrm>
              <a:off x="3410652" y="1891137"/>
              <a:ext cx="6983904" cy="641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BB2F445A-EBCB-426F-811C-E4AB59B9694F}"/>
                </a:ext>
              </a:extLst>
            </p:cNvPr>
            <p:cNvCxnSpPr>
              <a:cxnSpLocks/>
            </p:cNvCxnSpPr>
            <p:nvPr/>
          </p:nvCxnSpPr>
          <p:spPr>
            <a:xfrm>
              <a:off x="1164708" y="2193699"/>
              <a:ext cx="0" cy="1820581"/>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7DED63B6-B5A9-4E90-8410-8D37425D4479}"/>
                </a:ext>
              </a:extLst>
            </p:cNvPr>
            <p:cNvSpPr/>
            <p:nvPr/>
          </p:nvSpPr>
          <p:spPr>
            <a:xfrm>
              <a:off x="1684166" y="1670258"/>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49" name="矩形 48">
              <a:extLst>
                <a:ext uri="{FF2B5EF4-FFF2-40B4-BE49-F238E27FC236}">
                  <a16:creationId xmlns:a16="http://schemas.microsoft.com/office/drawing/2014/main" id="{A2421770-5E6B-4AC4-9EF0-9B62C4F95C31}"/>
                </a:ext>
              </a:extLst>
            </p:cNvPr>
            <p:cNvSpPr/>
            <p:nvPr/>
          </p:nvSpPr>
          <p:spPr>
            <a:xfrm>
              <a:off x="505008" y="1675600"/>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50" name="矩形 49">
              <a:extLst>
                <a:ext uri="{FF2B5EF4-FFF2-40B4-BE49-F238E27FC236}">
                  <a16:creationId xmlns:a16="http://schemas.microsoft.com/office/drawing/2014/main" id="{DBA6F6E6-3084-4950-A8D6-9EC08F4DBE93}"/>
                </a:ext>
              </a:extLst>
            </p:cNvPr>
            <p:cNvSpPr/>
            <p:nvPr/>
          </p:nvSpPr>
          <p:spPr>
            <a:xfrm>
              <a:off x="3430007" y="2189612"/>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51" name="矩形 50">
              <a:extLst>
                <a:ext uri="{FF2B5EF4-FFF2-40B4-BE49-F238E27FC236}">
                  <a16:creationId xmlns:a16="http://schemas.microsoft.com/office/drawing/2014/main" id="{E8DA7383-B418-444B-AC8E-AD30583861F2}"/>
                </a:ext>
              </a:extLst>
            </p:cNvPr>
            <p:cNvSpPr/>
            <p:nvPr/>
          </p:nvSpPr>
          <p:spPr>
            <a:xfrm>
              <a:off x="4122337" y="2189614"/>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52" name="矩形 51">
              <a:extLst>
                <a:ext uri="{FF2B5EF4-FFF2-40B4-BE49-F238E27FC236}">
                  <a16:creationId xmlns:a16="http://schemas.microsoft.com/office/drawing/2014/main" id="{90E04CD9-C93C-4955-9244-D04590D07206}"/>
                </a:ext>
              </a:extLst>
            </p:cNvPr>
            <p:cNvSpPr/>
            <p:nvPr/>
          </p:nvSpPr>
          <p:spPr>
            <a:xfrm>
              <a:off x="4488916" y="2189613"/>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53" name="矩形 52">
              <a:extLst>
                <a:ext uri="{FF2B5EF4-FFF2-40B4-BE49-F238E27FC236}">
                  <a16:creationId xmlns:a16="http://schemas.microsoft.com/office/drawing/2014/main" id="{AA5C9445-5E41-4A68-8265-EB1C7F8062F7}"/>
                </a:ext>
              </a:extLst>
            </p:cNvPr>
            <p:cNvSpPr/>
            <p:nvPr/>
          </p:nvSpPr>
          <p:spPr>
            <a:xfrm>
              <a:off x="5177355" y="2189614"/>
              <a:ext cx="593704"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54" name="直接连接符 53">
              <a:extLst>
                <a:ext uri="{FF2B5EF4-FFF2-40B4-BE49-F238E27FC236}">
                  <a16:creationId xmlns:a16="http://schemas.microsoft.com/office/drawing/2014/main" id="{FF6CCC19-7EF7-4C28-B013-41F6704476AE}"/>
                </a:ext>
              </a:extLst>
            </p:cNvPr>
            <p:cNvCxnSpPr/>
            <p:nvPr/>
          </p:nvCxnSpPr>
          <p:spPr>
            <a:xfrm>
              <a:off x="4102981" y="189113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24E8E9A-7980-4F62-8693-027DF7C00F6A}"/>
                </a:ext>
              </a:extLst>
            </p:cNvPr>
            <p:cNvCxnSpPr/>
            <p:nvPr/>
          </p:nvCxnSpPr>
          <p:spPr>
            <a:xfrm flipV="1">
              <a:off x="4102981"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4E98145-42E6-4FA6-860B-EBA2B43D7E79}"/>
                </a:ext>
              </a:extLst>
            </p:cNvPr>
            <p:cNvCxnSpPr/>
            <p:nvPr/>
          </p:nvCxnSpPr>
          <p:spPr>
            <a:xfrm flipV="1">
              <a:off x="4795310"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C0ACCCC-470C-4A1A-AA5F-E46768435024}"/>
                </a:ext>
              </a:extLst>
            </p:cNvPr>
            <p:cNvCxnSpPr/>
            <p:nvPr/>
          </p:nvCxnSpPr>
          <p:spPr>
            <a:xfrm flipV="1">
              <a:off x="5489745"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473BE00-EA32-49C2-8216-E0E63806E1F2}"/>
                </a:ext>
              </a:extLst>
            </p:cNvPr>
            <p:cNvCxnSpPr>
              <a:cxnSpLocks/>
            </p:cNvCxnSpPr>
            <p:nvPr/>
          </p:nvCxnSpPr>
          <p:spPr>
            <a:xfrm flipV="1">
              <a:off x="6179968"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A241703-C2C9-467A-9668-C833E4F93D6E}"/>
                </a:ext>
              </a:extLst>
            </p:cNvPr>
            <p:cNvCxnSpPr/>
            <p:nvPr/>
          </p:nvCxnSpPr>
          <p:spPr>
            <a:xfrm flipV="1">
              <a:off x="6878366"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2CE03DD-78EB-4829-8FA7-563D25D59256}"/>
                </a:ext>
              </a:extLst>
            </p:cNvPr>
            <p:cNvCxnSpPr/>
            <p:nvPr/>
          </p:nvCxnSpPr>
          <p:spPr>
            <a:xfrm flipV="1">
              <a:off x="7573352"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7CAB12E-B6DD-4339-BA10-5D583A1DC147}"/>
                </a:ext>
              </a:extLst>
            </p:cNvPr>
            <p:cNvCxnSpPr/>
            <p:nvPr/>
          </p:nvCxnSpPr>
          <p:spPr>
            <a:xfrm flipV="1">
              <a:off x="8265681"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C30039A-F3B0-49E8-BA80-D1552C3FED27}"/>
                </a:ext>
              </a:extLst>
            </p:cNvPr>
            <p:cNvCxnSpPr/>
            <p:nvPr/>
          </p:nvCxnSpPr>
          <p:spPr>
            <a:xfrm flipV="1">
              <a:off x="8986668"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785B4B3-0478-4512-92B2-5B341A9B106A}"/>
                </a:ext>
              </a:extLst>
            </p:cNvPr>
            <p:cNvCxnSpPr/>
            <p:nvPr/>
          </p:nvCxnSpPr>
          <p:spPr>
            <a:xfrm flipV="1">
              <a:off x="9676084" y="1891137"/>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84DA5537-3653-4C17-9EF0-4A118014752A}"/>
                </a:ext>
              </a:extLst>
            </p:cNvPr>
            <p:cNvSpPr/>
            <p:nvPr/>
          </p:nvSpPr>
          <p:spPr>
            <a:xfrm>
              <a:off x="3664279" y="14687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200</a:t>
              </a:r>
              <a:endParaRPr lang="zh-CN" altLang="en-US" sz="1600" dirty="0">
                <a:solidFill>
                  <a:schemeClr val="tx1"/>
                </a:solidFill>
              </a:endParaRPr>
            </a:p>
          </p:txBody>
        </p:sp>
        <p:sp>
          <p:nvSpPr>
            <p:cNvPr id="65" name="矩形 64">
              <a:extLst>
                <a:ext uri="{FF2B5EF4-FFF2-40B4-BE49-F238E27FC236}">
                  <a16:creationId xmlns:a16="http://schemas.microsoft.com/office/drawing/2014/main" id="{95B3EA86-4D0E-4B77-BFA1-8F6333CCEFFE}"/>
                </a:ext>
              </a:extLst>
            </p:cNvPr>
            <p:cNvSpPr/>
            <p:nvPr/>
          </p:nvSpPr>
          <p:spPr>
            <a:xfrm>
              <a:off x="4368666" y="147505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400</a:t>
              </a:r>
              <a:endParaRPr lang="zh-CN" altLang="en-US" sz="1600" dirty="0">
                <a:solidFill>
                  <a:schemeClr val="tx1"/>
                </a:solidFill>
              </a:endParaRPr>
            </a:p>
          </p:txBody>
        </p:sp>
        <p:sp>
          <p:nvSpPr>
            <p:cNvPr id="66" name="矩形 65">
              <a:extLst>
                <a:ext uri="{FF2B5EF4-FFF2-40B4-BE49-F238E27FC236}">
                  <a16:creationId xmlns:a16="http://schemas.microsoft.com/office/drawing/2014/main" id="{32926705-CCD5-4198-A8BC-CE857473555D}"/>
                </a:ext>
              </a:extLst>
            </p:cNvPr>
            <p:cNvSpPr/>
            <p:nvPr/>
          </p:nvSpPr>
          <p:spPr>
            <a:xfrm>
              <a:off x="5090120" y="147755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600</a:t>
              </a:r>
              <a:endParaRPr lang="zh-CN" altLang="en-US" sz="1600" dirty="0">
                <a:solidFill>
                  <a:schemeClr val="tx1"/>
                </a:solidFill>
              </a:endParaRPr>
            </a:p>
          </p:txBody>
        </p:sp>
        <p:sp>
          <p:nvSpPr>
            <p:cNvPr id="67" name="矩形 66">
              <a:extLst>
                <a:ext uri="{FF2B5EF4-FFF2-40B4-BE49-F238E27FC236}">
                  <a16:creationId xmlns:a16="http://schemas.microsoft.com/office/drawing/2014/main" id="{5AB01E49-300C-46E2-A5A5-28FA206B1906}"/>
                </a:ext>
              </a:extLst>
            </p:cNvPr>
            <p:cNvSpPr/>
            <p:nvPr/>
          </p:nvSpPr>
          <p:spPr>
            <a:xfrm>
              <a:off x="5771060" y="1466918"/>
              <a:ext cx="809897" cy="430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a:t>
              </a:r>
              <a:endParaRPr lang="zh-CN" altLang="en-US" sz="1600" dirty="0">
                <a:solidFill>
                  <a:schemeClr val="tx1"/>
                </a:solidFill>
              </a:endParaRPr>
            </a:p>
          </p:txBody>
        </p:sp>
        <p:sp>
          <p:nvSpPr>
            <p:cNvPr id="68" name="矩形 67">
              <a:extLst>
                <a:ext uri="{FF2B5EF4-FFF2-40B4-BE49-F238E27FC236}">
                  <a16:creationId xmlns:a16="http://schemas.microsoft.com/office/drawing/2014/main" id="{4DCA08F9-D0C4-4CDF-8728-E8BA5CCC7D3F}"/>
                </a:ext>
              </a:extLst>
            </p:cNvPr>
            <p:cNvSpPr/>
            <p:nvPr/>
          </p:nvSpPr>
          <p:spPr>
            <a:xfrm>
              <a:off x="6439775" y="14770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1000</a:t>
              </a:r>
              <a:endParaRPr lang="zh-CN" altLang="en-US" sz="1600" dirty="0">
                <a:solidFill>
                  <a:schemeClr val="tx1"/>
                </a:solidFill>
              </a:endParaRPr>
            </a:p>
          </p:txBody>
        </p:sp>
        <p:sp>
          <p:nvSpPr>
            <p:cNvPr id="69" name="矩形 68">
              <a:extLst>
                <a:ext uri="{FF2B5EF4-FFF2-40B4-BE49-F238E27FC236}">
                  <a16:creationId xmlns:a16="http://schemas.microsoft.com/office/drawing/2014/main" id="{DE255892-5FAD-4604-AFB5-A1FB2522750F}"/>
                </a:ext>
              </a:extLst>
            </p:cNvPr>
            <p:cNvSpPr/>
            <p:nvPr/>
          </p:nvSpPr>
          <p:spPr>
            <a:xfrm>
              <a:off x="7167675" y="14664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1200</a:t>
              </a:r>
              <a:endParaRPr lang="zh-CN" altLang="en-US" sz="1600" dirty="0">
                <a:solidFill>
                  <a:schemeClr val="tx1"/>
                </a:solidFill>
              </a:endParaRPr>
            </a:p>
          </p:txBody>
        </p:sp>
        <p:sp>
          <p:nvSpPr>
            <p:cNvPr id="70" name="矩形 69">
              <a:extLst>
                <a:ext uri="{FF2B5EF4-FFF2-40B4-BE49-F238E27FC236}">
                  <a16:creationId xmlns:a16="http://schemas.microsoft.com/office/drawing/2014/main" id="{0ED2823E-9A50-49CE-B469-23301931DA4D}"/>
                </a:ext>
              </a:extLst>
            </p:cNvPr>
            <p:cNvSpPr/>
            <p:nvPr/>
          </p:nvSpPr>
          <p:spPr>
            <a:xfrm>
              <a:off x="7851411" y="14665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1400</a:t>
              </a:r>
              <a:endParaRPr lang="zh-CN" altLang="en-US" sz="1600" dirty="0">
                <a:solidFill>
                  <a:schemeClr val="tx1"/>
                </a:solidFill>
              </a:endParaRPr>
            </a:p>
          </p:txBody>
        </p:sp>
        <p:sp>
          <p:nvSpPr>
            <p:cNvPr id="71" name="矩形 70">
              <a:extLst>
                <a:ext uri="{FF2B5EF4-FFF2-40B4-BE49-F238E27FC236}">
                  <a16:creationId xmlns:a16="http://schemas.microsoft.com/office/drawing/2014/main" id="{EE113649-FCA3-43C3-AB1D-430CCD5EFB45}"/>
                </a:ext>
              </a:extLst>
            </p:cNvPr>
            <p:cNvSpPr/>
            <p:nvPr/>
          </p:nvSpPr>
          <p:spPr>
            <a:xfrm>
              <a:off x="8544953" y="146441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1600</a:t>
              </a:r>
              <a:endParaRPr lang="zh-CN" altLang="en-US" sz="1600" dirty="0">
                <a:solidFill>
                  <a:schemeClr val="tx1"/>
                </a:solidFill>
              </a:endParaRPr>
            </a:p>
          </p:txBody>
        </p:sp>
        <p:sp>
          <p:nvSpPr>
            <p:cNvPr id="72" name="矩形 71">
              <a:extLst>
                <a:ext uri="{FF2B5EF4-FFF2-40B4-BE49-F238E27FC236}">
                  <a16:creationId xmlns:a16="http://schemas.microsoft.com/office/drawing/2014/main" id="{2DF17B3B-8237-42C2-918D-DEB6A3596B90}"/>
                </a:ext>
              </a:extLst>
            </p:cNvPr>
            <p:cNvSpPr/>
            <p:nvPr/>
          </p:nvSpPr>
          <p:spPr>
            <a:xfrm>
              <a:off x="9249340" y="148192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1800</a:t>
              </a:r>
              <a:endParaRPr lang="zh-CN" altLang="en-US" sz="1600" dirty="0">
                <a:solidFill>
                  <a:schemeClr val="tx1"/>
                </a:solidFill>
              </a:endParaRPr>
            </a:p>
          </p:txBody>
        </p:sp>
        <p:sp>
          <p:nvSpPr>
            <p:cNvPr id="73" name="矩形 72">
              <a:extLst>
                <a:ext uri="{FF2B5EF4-FFF2-40B4-BE49-F238E27FC236}">
                  <a16:creationId xmlns:a16="http://schemas.microsoft.com/office/drawing/2014/main" id="{03A03DD2-531E-4E71-A247-D636F9081F0E}"/>
                </a:ext>
              </a:extLst>
            </p:cNvPr>
            <p:cNvSpPr/>
            <p:nvPr/>
          </p:nvSpPr>
          <p:spPr>
            <a:xfrm>
              <a:off x="5771060" y="2189614"/>
              <a:ext cx="40890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76" name="矩形 75">
              <a:extLst>
                <a:ext uri="{FF2B5EF4-FFF2-40B4-BE49-F238E27FC236}">
                  <a16:creationId xmlns:a16="http://schemas.microsoft.com/office/drawing/2014/main" id="{1A14BBCB-4EBD-4826-B7E2-86B33B3B16BF}"/>
                </a:ext>
              </a:extLst>
            </p:cNvPr>
            <p:cNvSpPr/>
            <p:nvPr/>
          </p:nvSpPr>
          <p:spPr>
            <a:xfrm>
              <a:off x="1262751" y="2153277"/>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$r3, $r4</a:t>
              </a:r>
            </a:p>
          </p:txBody>
        </p:sp>
        <p:sp>
          <p:nvSpPr>
            <p:cNvPr id="77" name="矩形 76">
              <a:extLst>
                <a:ext uri="{FF2B5EF4-FFF2-40B4-BE49-F238E27FC236}">
                  <a16:creationId xmlns:a16="http://schemas.microsoft.com/office/drawing/2014/main" id="{9C124C36-8963-439D-AA4C-FB568EEC853F}"/>
                </a:ext>
              </a:extLst>
            </p:cNvPr>
            <p:cNvSpPr/>
            <p:nvPr/>
          </p:nvSpPr>
          <p:spPr>
            <a:xfrm>
              <a:off x="1286119" y="2986417"/>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$r8, $r7, $r6</a:t>
              </a:r>
            </a:p>
          </p:txBody>
        </p:sp>
        <p:sp>
          <p:nvSpPr>
            <p:cNvPr id="128" name="矩形 127">
              <a:extLst>
                <a:ext uri="{FF2B5EF4-FFF2-40B4-BE49-F238E27FC236}">
                  <a16:creationId xmlns:a16="http://schemas.microsoft.com/office/drawing/2014/main" id="{D231168C-4629-413E-9EA2-7D39DB46999F}"/>
                </a:ext>
              </a:extLst>
            </p:cNvPr>
            <p:cNvSpPr/>
            <p:nvPr/>
          </p:nvSpPr>
          <p:spPr>
            <a:xfrm>
              <a:off x="1267378" y="3675726"/>
              <a:ext cx="210224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$r11, $r10, $r9</a:t>
              </a:r>
            </a:p>
          </p:txBody>
        </p:sp>
        <p:cxnSp>
          <p:nvCxnSpPr>
            <p:cNvPr id="5" name="直接箭头连接符 4">
              <a:extLst>
                <a:ext uri="{FF2B5EF4-FFF2-40B4-BE49-F238E27FC236}">
                  <a16:creationId xmlns:a16="http://schemas.microsoft.com/office/drawing/2014/main" id="{58655E28-1153-453F-ADFF-74D57813D03B}"/>
                </a:ext>
              </a:extLst>
            </p:cNvPr>
            <p:cNvCxnSpPr>
              <a:cxnSpLocks/>
            </p:cNvCxnSpPr>
            <p:nvPr/>
          </p:nvCxnSpPr>
          <p:spPr>
            <a:xfrm flipH="1">
              <a:off x="3410652" y="2867532"/>
              <a:ext cx="873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C63D5B75-3B1A-4342-9B44-A71C149C6664}"/>
                </a:ext>
              </a:extLst>
            </p:cNvPr>
            <p:cNvSpPr/>
            <p:nvPr/>
          </p:nvSpPr>
          <p:spPr>
            <a:xfrm>
              <a:off x="4245827" y="265199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cxnSp>
          <p:nvCxnSpPr>
            <p:cNvPr id="43" name="直接箭头连接符 42">
              <a:extLst>
                <a:ext uri="{FF2B5EF4-FFF2-40B4-BE49-F238E27FC236}">
                  <a16:creationId xmlns:a16="http://schemas.microsoft.com/office/drawing/2014/main" id="{865A8B1C-3D9C-4BAD-9829-DBF8428C6B39}"/>
                </a:ext>
              </a:extLst>
            </p:cNvPr>
            <p:cNvCxnSpPr>
              <a:cxnSpLocks/>
            </p:cNvCxnSpPr>
            <p:nvPr/>
          </p:nvCxnSpPr>
          <p:spPr>
            <a:xfrm flipV="1">
              <a:off x="5015127" y="2867532"/>
              <a:ext cx="11608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矩形 77">
              <a:extLst>
                <a:ext uri="{FF2B5EF4-FFF2-40B4-BE49-F238E27FC236}">
                  <a16:creationId xmlns:a16="http://schemas.microsoft.com/office/drawing/2014/main" id="{86A8A255-1736-44C2-8CC2-F94521E18A21}"/>
                </a:ext>
              </a:extLst>
            </p:cNvPr>
            <p:cNvSpPr/>
            <p:nvPr/>
          </p:nvSpPr>
          <p:spPr>
            <a:xfrm>
              <a:off x="6183566" y="2762084"/>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79" name="矩形 78">
              <a:extLst>
                <a:ext uri="{FF2B5EF4-FFF2-40B4-BE49-F238E27FC236}">
                  <a16:creationId xmlns:a16="http://schemas.microsoft.com/office/drawing/2014/main" id="{BC8D79FA-7A91-44F3-8981-8A840D3F767E}"/>
                </a:ext>
              </a:extLst>
            </p:cNvPr>
            <p:cNvSpPr/>
            <p:nvPr/>
          </p:nvSpPr>
          <p:spPr>
            <a:xfrm>
              <a:off x="6875896" y="2762086"/>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80" name="矩形 79">
              <a:extLst>
                <a:ext uri="{FF2B5EF4-FFF2-40B4-BE49-F238E27FC236}">
                  <a16:creationId xmlns:a16="http://schemas.microsoft.com/office/drawing/2014/main" id="{F114DB17-B9E0-44E2-959E-2A43657752BC}"/>
                </a:ext>
              </a:extLst>
            </p:cNvPr>
            <p:cNvSpPr/>
            <p:nvPr/>
          </p:nvSpPr>
          <p:spPr>
            <a:xfrm>
              <a:off x="7242475" y="2762085"/>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81" name="矩形 80">
              <a:extLst>
                <a:ext uri="{FF2B5EF4-FFF2-40B4-BE49-F238E27FC236}">
                  <a16:creationId xmlns:a16="http://schemas.microsoft.com/office/drawing/2014/main" id="{76637A71-2895-45EB-A7BF-30633725446C}"/>
                </a:ext>
              </a:extLst>
            </p:cNvPr>
            <p:cNvSpPr/>
            <p:nvPr/>
          </p:nvSpPr>
          <p:spPr>
            <a:xfrm>
              <a:off x="7930914" y="2762086"/>
              <a:ext cx="593704"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82" name="矩形 81">
              <a:extLst>
                <a:ext uri="{FF2B5EF4-FFF2-40B4-BE49-F238E27FC236}">
                  <a16:creationId xmlns:a16="http://schemas.microsoft.com/office/drawing/2014/main" id="{30F9042E-7A87-4463-B7E4-515C52F059C4}"/>
                </a:ext>
              </a:extLst>
            </p:cNvPr>
            <p:cNvSpPr/>
            <p:nvPr/>
          </p:nvSpPr>
          <p:spPr>
            <a:xfrm>
              <a:off x="8524619" y="2762086"/>
              <a:ext cx="40890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83" name="直接箭头连接符 82">
              <a:extLst>
                <a:ext uri="{FF2B5EF4-FFF2-40B4-BE49-F238E27FC236}">
                  <a16:creationId xmlns:a16="http://schemas.microsoft.com/office/drawing/2014/main" id="{A3DF3F41-1028-4481-AC84-CF066730D9C4}"/>
                </a:ext>
              </a:extLst>
            </p:cNvPr>
            <p:cNvCxnSpPr>
              <a:cxnSpLocks/>
            </p:cNvCxnSpPr>
            <p:nvPr/>
          </p:nvCxnSpPr>
          <p:spPr>
            <a:xfrm flipH="1">
              <a:off x="6164211" y="3440004"/>
              <a:ext cx="873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4AD83C27-D4AD-4BFB-A1CA-16442044EB0B}"/>
                </a:ext>
              </a:extLst>
            </p:cNvPr>
            <p:cNvSpPr/>
            <p:nvPr/>
          </p:nvSpPr>
          <p:spPr>
            <a:xfrm>
              <a:off x="6999386" y="322446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cxnSp>
          <p:nvCxnSpPr>
            <p:cNvPr id="85" name="直接箭头连接符 84">
              <a:extLst>
                <a:ext uri="{FF2B5EF4-FFF2-40B4-BE49-F238E27FC236}">
                  <a16:creationId xmlns:a16="http://schemas.microsoft.com/office/drawing/2014/main" id="{FFEF4F35-8587-4391-9D06-5CC7A5ABCA2B}"/>
                </a:ext>
              </a:extLst>
            </p:cNvPr>
            <p:cNvCxnSpPr>
              <a:cxnSpLocks/>
            </p:cNvCxnSpPr>
            <p:nvPr/>
          </p:nvCxnSpPr>
          <p:spPr>
            <a:xfrm flipV="1">
              <a:off x="7768686" y="3440004"/>
              <a:ext cx="11608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矩形 85">
              <a:extLst>
                <a:ext uri="{FF2B5EF4-FFF2-40B4-BE49-F238E27FC236}">
                  <a16:creationId xmlns:a16="http://schemas.microsoft.com/office/drawing/2014/main" id="{DBF85A38-8E77-4C53-939D-F3B51A3DF6FB}"/>
                </a:ext>
              </a:extLst>
            </p:cNvPr>
            <p:cNvSpPr/>
            <p:nvPr/>
          </p:nvSpPr>
          <p:spPr>
            <a:xfrm>
              <a:off x="8932143" y="3324067"/>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87" name="矩形 86">
              <a:extLst>
                <a:ext uri="{FF2B5EF4-FFF2-40B4-BE49-F238E27FC236}">
                  <a16:creationId xmlns:a16="http://schemas.microsoft.com/office/drawing/2014/main" id="{10E4768D-DD21-4D84-BFB5-653A5223E56C}"/>
                </a:ext>
              </a:extLst>
            </p:cNvPr>
            <p:cNvSpPr/>
            <p:nvPr/>
          </p:nvSpPr>
          <p:spPr>
            <a:xfrm>
              <a:off x="9624473" y="3324069"/>
              <a:ext cx="366578" cy="55913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a:t>
              </a:r>
              <a:endParaRPr lang="zh-CN" altLang="en-US" sz="1000" b="1" dirty="0">
                <a:solidFill>
                  <a:schemeClr val="tx1"/>
                </a:solidFill>
              </a:endParaRPr>
            </a:p>
          </p:txBody>
        </p:sp>
        <p:cxnSp>
          <p:nvCxnSpPr>
            <p:cNvPr id="91" name="直接箭头连接符 90">
              <a:extLst>
                <a:ext uri="{FF2B5EF4-FFF2-40B4-BE49-F238E27FC236}">
                  <a16:creationId xmlns:a16="http://schemas.microsoft.com/office/drawing/2014/main" id="{2A0EADE7-2D62-4583-BE64-CAEDC25AA7F4}"/>
                </a:ext>
              </a:extLst>
            </p:cNvPr>
            <p:cNvCxnSpPr>
              <a:cxnSpLocks/>
            </p:cNvCxnSpPr>
            <p:nvPr/>
          </p:nvCxnSpPr>
          <p:spPr>
            <a:xfrm flipH="1">
              <a:off x="8912789" y="3997098"/>
              <a:ext cx="278598" cy="4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2B0914ED-6043-4873-AC4D-B0F153462B2B}"/>
                </a:ext>
              </a:extLst>
            </p:cNvPr>
            <p:cNvCxnSpPr>
              <a:cxnSpLocks/>
            </p:cNvCxnSpPr>
            <p:nvPr/>
          </p:nvCxnSpPr>
          <p:spPr>
            <a:xfrm flipV="1">
              <a:off x="9748965" y="4014281"/>
              <a:ext cx="2579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组合 6">
            <a:extLst>
              <a:ext uri="{FF2B5EF4-FFF2-40B4-BE49-F238E27FC236}">
                <a16:creationId xmlns:a16="http://schemas.microsoft.com/office/drawing/2014/main" id="{B0994DD2-9BE1-47D7-BEEA-088BABF41C53}"/>
              </a:ext>
            </a:extLst>
          </p:cNvPr>
          <p:cNvGrpSpPr/>
          <p:nvPr/>
        </p:nvGrpSpPr>
        <p:grpSpPr>
          <a:xfrm>
            <a:off x="457901" y="4056187"/>
            <a:ext cx="9889548" cy="2773827"/>
            <a:chOff x="457901" y="4056187"/>
            <a:chExt cx="9889548" cy="2773827"/>
          </a:xfrm>
        </p:grpSpPr>
        <p:cxnSp>
          <p:nvCxnSpPr>
            <p:cNvPr id="94" name="直接箭头连接符 93">
              <a:extLst>
                <a:ext uri="{FF2B5EF4-FFF2-40B4-BE49-F238E27FC236}">
                  <a16:creationId xmlns:a16="http://schemas.microsoft.com/office/drawing/2014/main" id="{97FD81EE-C672-4EFF-A392-186AAE4AC37C}"/>
                </a:ext>
              </a:extLst>
            </p:cNvPr>
            <p:cNvCxnSpPr>
              <a:cxnSpLocks/>
            </p:cNvCxnSpPr>
            <p:nvPr/>
          </p:nvCxnSpPr>
          <p:spPr>
            <a:xfrm>
              <a:off x="3363545" y="4481348"/>
              <a:ext cx="6983904" cy="641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AA0999C0-240D-4D3C-A632-53F0176E2DFA}"/>
                </a:ext>
              </a:extLst>
            </p:cNvPr>
            <p:cNvCxnSpPr>
              <a:cxnSpLocks/>
            </p:cNvCxnSpPr>
            <p:nvPr/>
          </p:nvCxnSpPr>
          <p:spPr>
            <a:xfrm>
              <a:off x="1117601" y="4783910"/>
              <a:ext cx="0" cy="1820581"/>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8F21A556-5DF9-42D6-BAD0-2C1C3282E6BE}"/>
                </a:ext>
              </a:extLst>
            </p:cNvPr>
            <p:cNvSpPr/>
            <p:nvPr/>
          </p:nvSpPr>
          <p:spPr>
            <a:xfrm>
              <a:off x="1637059" y="4260469"/>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97" name="矩形 96">
              <a:extLst>
                <a:ext uri="{FF2B5EF4-FFF2-40B4-BE49-F238E27FC236}">
                  <a16:creationId xmlns:a16="http://schemas.microsoft.com/office/drawing/2014/main" id="{5CF7F512-AFDD-4669-852E-68A06C5B0653}"/>
                </a:ext>
              </a:extLst>
            </p:cNvPr>
            <p:cNvSpPr/>
            <p:nvPr/>
          </p:nvSpPr>
          <p:spPr>
            <a:xfrm>
              <a:off x="457901" y="426581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98" name="矩形 97">
              <a:extLst>
                <a:ext uri="{FF2B5EF4-FFF2-40B4-BE49-F238E27FC236}">
                  <a16:creationId xmlns:a16="http://schemas.microsoft.com/office/drawing/2014/main" id="{83F46900-20C5-4168-9B67-5F0D95231429}"/>
                </a:ext>
              </a:extLst>
            </p:cNvPr>
            <p:cNvSpPr/>
            <p:nvPr/>
          </p:nvSpPr>
          <p:spPr>
            <a:xfrm>
              <a:off x="3382900" y="4779823"/>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99" name="矩形 98">
              <a:extLst>
                <a:ext uri="{FF2B5EF4-FFF2-40B4-BE49-F238E27FC236}">
                  <a16:creationId xmlns:a16="http://schemas.microsoft.com/office/drawing/2014/main" id="{262872A9-F76D-4D8E-8CB2-BB5B778133B1}"/>
                </a:ext>
              </a:extLst>
            </p:cNvPr>
            <p:cNvSpPr/>
            <p:nvPr/>
          </p:nvSpPr>
          <p:spPr>
            <a:xfrm>
              <a:off x="4394492" y="4772157"/>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00" name="矩形 99">
              <a:extLst>
                <a:ext uri="{FF2B5EF4-FFF2-40B4-BE49-F238E27FC236}">
                  <a16:creationId xmlns:a16="http://schemas.microsoft.com/office/drawing/2014/main" id="{03A67BD4-E4E6-4FFB-970B-B199E68711E1}"/>
                </a:ext>
              </a:extLst>
            </p:cNvPr>
            <p:cNvSpPr/>
            <p:nvPr/>
          </p:nvSpPr>
          <p:spPr>
            <a:xfrm>
              <a:off x="4761071" y="4772156"/>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01" name="矩形 100">
              <a:extLst>
                <a:ext uri="{FF2B5EF4-FFF2-40B4-BE49-F238E27FC236}">
                  <a16:creationId xmlns:a16="http://schemas.microsoft.com/office/drawing/2014/main" id="{DC61B17B-0474-4DAC-A6F6-E6AFF3F7E32A}"/>
                </a:ext>
              </a:extLst>
            </p:cNvPr>
            <p:cNvSpPr/>
            <p:nvPr/>
          </p:nvSpPr>
          <p:spPr>
            <a:xfrm>
              <a:off x="5449509" y="4772157"/>
              <a:ext cx="688439"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102" name="直接连接符 101">
              <a:extLst>
                <a:ext uri="{FF2B5EF4-FFF2-40B4-BE49-F238E27FC236}">
                  <a16:creationId xmlns:a16="http://schemas.microsoft.com/office/drawing/2014/main" id="{EFCB0DA8-F740-450D-B2C3-BD73FCCCD82F}"/>
                </a:ext>
              </a:extLst>
            </p:cNvPr>
            <p:cNvCxnSpPr/>
            <p:nvPr/>
          </p:nvCxnSpPr>
          <p:spPr>
            <a:xfrm>
              <a:off x="4055874" y="448134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746F70B-02FD-4D7D-9F86-85673C37FF1D}"/>
                </a:ext>
              </a:extLst>
            </p:cNvPr>
            <p:cNvCxnSpPr/>
            <p:nvPr/>
          </p:nvCxnSpPr>
          <p:spPr>
            <a:xfrm flipV="1">
              <a:off x="4055874"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FAB9FFE9-C261-45D8-8EFF-399337C0F2CF}"/>
                </a:ext>
              </a:extLst>
            </p:cNvPr>
            <p:cNvCxnSpPr/>
            <p:nvPr/>
          </p:nvCxnSpPr>
          <p:spPr>
            <a:xfrm flipV="1">
              <a:off x="4748203"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F6CB829-145A-4FBA-911C-10F2FFD1D3EC}"/>
                </a:ext>
              </a:extLst>
            </p:cNvPr>
            <p:cNvCxnSpPr/>
            <p:nvPr/>
          </p:nvCxnSpPr>
          <p:spPr>
            <a:xfrm flipV="1">
              <a:off x="5442638"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FFD3D9D9-8F06-469F-82F9-341F4F3ADF1B}"/>
                </a:ext>
              </a:extLst>
            </p:cNvPr>
            <p:cNvCxnSpPr>
              <a:cxnSpLocks/>
            </p:cNvCxnSpPr>
            <p:nvPr/>
          </p:nvCxnSpPr>
          <p:spPr>
            <a:xfrm flipV="1">
              <a:off x="6132861"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7C26533-5198-49CE-83E1-EC3B2F2D2FE3}"/>
                </a:ext>
              </a:extLst>
            </p:cNvPr>
            <p:cNvCxnSpPr/>
            <p:nvPr/>
          </p:nvCxnSpPr>
          <p:spPr>
            <a:xfrm flipV="1">
              <a:off x="6831259"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7695566-1B06-4ADF-B131-F7806144B37B}"/>
                </a:ext>
              </a:extLst>
            </p:cNvPr>
            <p:cNvCxnSpPr/>
            <p:nvPr/>
          </p:nvCxnSpPr>
          <p:spPr>
            <a:xfrm flipV="1">
              <a:off x="7526245"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F9705B9-193E-4588-B0C4-19D3E3720FC5}"/>
                </a:ext>
              </a:extLst>
            </p:cNvPr>
            <p:cNvCxnSpPr/>
            <p:nvPr/>
          </p:nvCxnSpPr>
          <p:spPr>
            <a:xfrm flipV="1">
              <a:off x="8218574"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F350643-9DE2-4AF6-B026-8A249E224953}"/>
                </a:ext>
              </a:extLst>
            </p:cNvPr>
            <p:cNvCxnSpPr/>
            <p:nvPr/>
          </p:nvCxnSpPr>
          <p:spPr>
            <a:xfrm flipV="1">
              <a:off x="8939561"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6D49CD8-CA9E-47D0-B00B-94D7C48B4A89}"/>
                </a:ext>
              </a:extLst>
            </p:cNvPr>
            <p:cNvCxnSpPr/>
            <p:nvPr/>
          </p:nvCxnSpPr>
          <p:spPr>
            <a:xfrm flipV="1">
              <a:off x="9628977" y="4481348"/>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91C39427-5DB4-482F-BC86-E85CAE84A216}"/>
                </a:ext>
              </a:extLst>
            </p:cNvPr>
            <p:cNvSpPr/>
            <p:nvPr/>
          </p:nvSpPr>
          <p:spPr>
            <a:xfrm>
              <a:off x="3617172" y="40589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200</a:t>
              </a:r>
              <a:endParaRPr lang="zh-CN" altLang="en-US" sz="1600" dirty="0">
                <a:solidFill>
                  <a:schemeClr val="tx1"/>
                </a:solidFill>
              </a:endParaRPr>
            </a:p>
          </p:txBody>
        </p:sp>
        <p:sp>
          <p:nvSpPr>
            <p:cNvPr id="113" name="矩形 112">
              <a:extLst>
                <a:ext uri="{FF2B5EF4-FFF2-40B4-BE49-F238E27FC236}">
                  <a16:creationId xmlns:a16="http://schemas.microsoft.com/office/drawing/2014/main" id="{0A53E9FC-6D7C-4411-AC86-9C8377AC2D72}"/>
                </a:ext>
              </a:extLst>
            </p:cNvPr>
            <p:cNvSpPr/>
            <p:nvPr/>
          </p:nvSpPr>
          <p:spPr>
            <a:xfrm>
              <a:off x="4321559" y="40652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400</a:t>
              </a:r>
              <a:endParaRPr lang="zh-CN" altLang="en-US" sz="1600" dirty="0">
                <a:solidFill>
                  <a:schemeClr val="tx1"/>
                </a:solidFill>
              </a:endParaRPr>
            </a:p>
          </p:txBody>
        </p:sp>
        <p:sp>
          <p:nvSpPr>
            <p:cNvPr id="114" name="矩形 113">
              <a:extLst>
                <a:ext uri="{FF2B5EF4-FFF2-40B4-BE49-F238E27FC236}">
                  <a16:creationId xmlns:a16="http://schemas.microsoft.com/office/drawing/2014/main" id="{924E6340-13A8-4112-9A64-526B980C0B90}"/>
                </a:ext>
              </a:extLst>
            </p:cNvPr>
            <p:cNvSpPr/>
            <p:nvPr/>
          </p:nvSpPr>
          <p:spPr>
            <a:xfrm>
              <a:off x="5043013" y="40677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600</a:t>
              </a:r>
              <a:endParaRPr lang="zh-CN" altLang="en-US" sz="1600" dirty="0">
                <a:solidFill>
                  <a:schemeClr val="tx1"/>
                </a:solidFill>
              </a:endParaRPr>
            </a:p>
          </p:txBody>
        </p:sp>
        <p:sp>
          <p:nvSpPr>
            <p:cNvPr id="115" name="矩形 114">
              <a:extLst>
                <a:ext uri="{FF2B5EF4-FFF2-40B4-BE49-F238E27FC236}">
                  <a16:creationId xmlns:a16="http://schemas.microsoft.com/office/drawing/2014/main" id="{1DE7C252-833A-476D-8C34-C617B26E0293}"/>
                </a:ext>
              </a:extLst>
            </p:cNvPr>
            <p:cNvSpPr/>
            <p:nvPr/>
          </p:nvSpPr>
          <p:spPr>
            <a:xfrm>
              <a:off x="5723953" y="405618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a:t>
              </a:r>
              <a:endParaRPr lang="zh-CN" altLang="en-US" sz="1600" dirty="0">
                <a:solidFill>
                  <a:schemeClr val="tx1"/>
                </a:solidFill>
              </a:endParaRPr>
            </a:p>
          </p:txBody>
        </p:sp>
        <p:sp>
          <p:nvSpPr>
            <p:cNvPr id="116" name="矩形 115">
              <a:extLst>
                <a:ext uri="{FF2B5EF4-FFF2-40B4-BE49-F238E27FC236}">
                  <a16:creationId xmlns:a16="http://schemas.microsoft.com/office/drawing/2014/main" id="{7E59557A-73A5-456A-8BC9-CAB2E903446E}"/>
                </a:ext>
              </a:extLst>
            </p:cNvPr>
            <p:cNvSpPr/>
            <p:nvPr/>
          </p:nvSpPr>
          <p:spPr>
            <a:xfrm>
              <a:off x="6392668" y="40672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1000</a:t>
              </a:r>
              <a:endParaRPr lang="zh-CN" altLang="en-US" sz="1600" dirty="0">
                <a:solidFill>
                  <a:schemeClr val="tx1"/>
                </a:solidFill>
              </a:endParaRPr>
            </a:p>
          </p:txBody>
        </p:sp>
        <p:sp>
          <p:nvSpPr>
            <p:cNvPr id="117" name="矩形 116">
              <a:extLst>
                <a:ext uri="{FF2B5EF4-FFF2-40B4-BE49-F238E27FC236}">
                  <a16:creationId xmlns:a16="http://schemas.microsoft.com/office/drawing/2014/main" id="{7D900451-3CF3-43F0-AFA1-50952AD7D9BA}"/>
                </a:ext>
              </a:extLst>
            </p:cNvPr>
            <p:cNvSpPr/>
            <p:nvPr/>
          </p:nvSpPr>
          <p:spPr>
            <a:xfrm>
              <a:off x="7120568" y="40566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1200</a:t>
              </a:r>
              <a:endParaRPr lang="zh-CN" altLang="en-US" sz="1600" dirty="0">
                <a:solidFill>
                  <a:schemeClr val="tx1"/>
                </a:solidFill>
              </a:endParaRPr>
            </a:p>
          </p:txBody>
        </p:sp>
        <p:sp>
          <p:nvSpPr>
            <p:cNvPr id="118" name="矩形 117">
              <a:extLst>
                <a:ext uri="{FF2B5EF4-FFF2-40B4-BE49-F238E27FC236}">
                  <a16:creationId xmlns:a16="http://schemas.microsoft.com/office/drawing/2014/main" id="{0E99D555-6437-4D94-B791-1E2A49A198CA}"/>
                </a:ext>
              </a:extLst>
            </p:cNvPr>
            <p:cNvSpPr/>
            <p:nvPr/>
          </p:nvSpPr>
          <p:spPr>
            <a:xfrm>
              <a:off x="7804304" y="405672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1400</a:t>
              </a:r>
              <a:endParaRPr lang="zh-CN" altLang="en-US" sz="1600" dirty="0">
                <a:solidFill>
                  <a:schemeClr val="tx1"/>
                </a:solidFill>
              </a:endParaRPr>
            </a:p>
          </p:txBody>
        </p:sp>
        <p:sp>
          <p:nvSpPr>
            <p:cNvPr id="119" name="矩形 118">
              <a:extLst>
                <a:ext uri="{FF2B5EF4-FFF2-40B4-BE49-F238E27FC236}">
                  <a16:creationId xmlns:a16="http://schemas.microsoft.com/office/drawing/2014/main" id="{DD1D3998-5150-4804-8BB8-BD52A0793A40}"/>
                </a:ext>
              </a:extLst>
            </p:cNvPr>
            <p:cNvSpPr/>
            <p:nvPr/>
          </p:nvSpPr>
          <p:spPr>
            <a:xfrm>
              <a:off x="8498662" y="407217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1600</a:t>
              </a:r>
              <a:endParaRPr lang="zh-CN" altLang="en-US" sz="1600" dirty="0">
                <a:solidFill>
                  <a:schemeClr val="tx1"/>
                </a:solidFill>
              </a:endParaRPr>
            </a:p>
          </p:txBody>
        </p:sp>
        <p:sp>
          <p:nvSpPr>
            <p:cNvPr id="120" name="矩形 119">
              <a:extLst>
                <a:ext uri="{FF2B5EF4-FFF2-40B4-BE49-F238E27FC236}">
                  <a16:creationId xmlns:a16="http://schemas.microsoft.com/office/drawing/2014/main" id="{4D27FD1B-7E88-409A-844D-BB43E2E16ECC}"/>
                </a:ext>
              </a:extLst>
            </p:cNvPr>
            <p:cNvSpPr/>
            <p:nvPr/>
          </p:nvSpPr>
          <p:spPr>
            <a:xfrm>
              <a:off x="9191387" y="407217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1800</a:t>
              </a:r>
              <a:endParaRPr lang="zh-CN" altLang="en-US" sz="1600" dirty="0">
                <a:solidFill>
                  <a:schemeClr val="tx1"/>
                </a:solidFill>
              </a:endParaRPr>
            </a:p>
          </p:txBody>
        </p:sp>
        <p:sp>
          <p:nvSpPr>
            <p:cNvPr id="121" name="矩形 120">
              <a:extLst>
                <a:ext uri="{FF2B5EF4-FFF2-40B4-BE49-F238E27FC236}">
                  <a16:creationId xmlns:a16="http://schemas.microsoft.com/office/drawing/2014/main" id="{71321499-D429-435B-88E6-7AB609EF992C}"/>
                </a:ext>
              </a:extLst>
            </p:cNvPr>
            <p:cNvSpPr/>
            <p:nvPr/>
          </p:nvSpPr>
          <p:spPr>
            <a:xfrm>
              <a:off x="6132861" y="4772157"/>
              <a:ext cx="319262"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22" name="矩形 121">
              <a:extLst>
                <a:ext uri="{FF2B5EF4-FFF2-40B4-BE49-F238E27FC236}">
                  <a16:creationId xmlns:a16="http://schemas.microsoft.com/office/drawing/2014/main" id="{F3889542-521C-4EF7-8758-C0B5D42ED6F9}"/>
                </a:ext>
              </a:extLst>
            </p:cNvPr>
            <p:cNvSpPr/>
            <p:nvPr/>
          </p:nvSpPr>
          <p:spPr>
            <a:xfrm>
              <a:off x="1215644" y="4743488"/>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$r3, $r4</a:t>
              </a:r>
            </a:p>
          </p:txBody>
        </p:sp>
        <p:sp>
          <p:nvSpPr>
            <p:cNvPr id="123" name="矩形 122">
              <a:extLst>
                <a:ext uri="{FF2B5EF4-FFF2-40B4-BE49-F238E27FC236}">
                  <a16:creationId xmlns:a16="http://schemas.microsoft.com/office/drawing/2014/main" id="{D25D59E8-EDD5-4E3B-82AC-291B75ECA0BD}"/>
                </a:ext>
              </a:extLst>
            </p:cNvPr>
            <p:cNvSpPr/>
            <p:nvPr/>
          </p:nvSpPr>
          <p:spPr>
            <a:xfrm>
              <a:off x="1239012" y="5576628"/>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$r8, $r7, $r6</a:t>
              </a:r>
            </a:p>
          </p:txBody>
        </p:sp>
        <p:sp>
          <p:nvSpPr>
            <p:cNvPr id="124" name="矩形 123">
              <a:extLst>
                <a:ext uri="{FF2B5EF4-FFF2-40B4-BE49-F238E27FC236}">
                  <a16:creationId xmlns:a16="http://schemas.microsoft.com/office/drawing/2014/main" id="{F9C21CDE-F3D8-4CD0-B599-A01D4DC934CB}"/>
                </a:ext>
              </a:extLst>
            </p:cNvPr>
            <p:cNvSpPr/>
            <p:nvPr/>
          </p:nvSpPr>
          <p:spPr>
            <a:xfrm>
              <a:off x="1220271" y="6265937"/>
              <a:ext cx="210224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$r11, $r10, $r9</a:t>
              </a:r>
            </a:p>
          </p:txBody>
        </p:sp>
        <p:cxnSp>
          <p:nvCxnSpPr>
            <p:cNvPr id="125" name="直接箭头连接符 124">
              <a:extLst>
                <a:ext uri="{FF2B5EF4-FFF2-40B4-BE49-F238E27FC236}">
                  <a16:creationId xmlns:a16="http://schemas.microsoft.com/office/drawing/2014/main" id="{6AE2D014-04D7-404E-8567-A3E3F08AF617}"/>
                </a:ext>
              </a:extLst>
            </p:cNvPr>
            <p:cNvCxnSpPr>
              <a:cxnSpLocks/>
            </p:cNvCxnSpPr>
            <p:nvPr/>
          </p:nvCxnSpPr>
          <p:spPr>
            <a:xfrm flipH="1">
              <a:off x="3333530" y="5473921"/>
              <a:ext cx="126275" cy="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矩形 125">
              <a:extLst>
                <a:ext uri="{FF2B5EF4-FFF2-40B4-BE49-F238E27FC236}">
                  <a16:creationId xmlns:a16="http://schemas.microsoft.com/office/drawing/2014/main" id="{FE4D1A33-63E3-4CDB-9B01-3F7DA1EA8DCB}"/>
                </a:ext>
              </a:extLst>
            </p:cNvPr>
            <p:cNvSpPr/>
            <p:nvPr/>
          </p:nvSpPr>
          <p:spPr>
            <a:xfrm>
              <a:off x="3293084" y="523256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27" name="直接箭头连接符 126">
              <a:extLst>
                <a:ext uri="{FF2B5EF4-FFF2-40B4-BE49-F238E27FC236}">
                  <a16:creationId xmlns:a16="http://schemas.microsoft.com/office/drawing/2014/main" id="{9E228729-69E5-4707-800B-4D842BAB9950}"/>
                </a:ext>
              </a:extLst>
            </p:cNvPr>
            <p:cNvCxnSpPr>
              <a:cxnSpLocks/>
            </p:cNvCxnSpPr>
            <p:nvPr/>
          </p:nvCxnSpPr>
          <p:spPr>
            <a:xfrm>
              <a:off x="3963477" y="5478543"/>
              <a:ext cx="102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0824E718-DE42-428B-B85E-FFD5CDEC63FA}"/>
                </a:ext>
              </a:extLst>
            </p:cNvPr>
            <p:cNvSpPr/>
            <p:nvPr/>
          </p:nvSpPr>
          <p:spPr>
            <a:xfrm>
              <a:off x="4075229" y="5340376"/>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130" name="矩形 129">
              <a:extLst>
                <a:ext uri="{FF2B5EF4-FFF2-40B4-BE49-F238E27FC236}">
                  <a16:creationId xmlns:a16="http://schemas.microsoft.com/office/drawing/2014/main" id="{A97AF119-A4F5-4AD0-9187-B6E24E0FF145}"/>
                </a:ext>
              </a:extLst>
            </p:cNvPr>
            <p:cNvSpPr/>
            <p:nvPr/>
          </p:nvSpPr>
          <p:spPr>
            <a:xfrm>
              <a:off x="5081383" y="5336122"/>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31" name="矩形 130">
              <a:extLst>
                <a:ext uri="{FF2B5EF4-FFF2-40B4-BE49-F238E27FC236}">
                  <a16:creationId xmlns:a16="http://schemas.microsoft.com/office/drawing/2014/main" id="{34A9762C-CC94-4E96-A59C-0FC082E909C3}"/>
                </a:ext>
              </a:extLst>
            </p:cNvPr>
            <p:cNvSpPr/>
            <p:nvPr/>
          </p:nvSpPr>
          <p:spPr>
            <a:xfrm>
              <a:off x="5451079" y="5341927"/>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32" name="矩形 131">
              <a:extLst>
                <a:ext uri="{FF2B5EF4-FFF2-40B4-BE49-F238E27FC236}">
                  <a16:creationId xmlns:a16="http://schemas.microsoft.com/office/drawing/2014/main" id="{1B56C578-ACCC-4951-B7DD-2E0CF74FCAEA}"/>
                </a:ext>
              </a:extLst>
            </p:cNvPr>
            <p:cNvSpPr/>
            <p:nvPr/>
          </p:nvSpPr>
          <p:spPr>
            <a:xfrm>
              <a:off x="6139518" y="5341928"/>
              <a:ext cx="673746"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33" name="矩形 132">
              <a:extLst>
                <a:ext uri="{FF2B5EF4-FFF2-40B4-BE49-F238E27FC236}">
                  <a16:creationId xmlns:a16="http://schemas.microsoft.com/office/drawing/2014/main" id="{336CA66E-B2D7-4628-99CE-BF5F47C9E604}"/>
                </a:ext>
              </a:extLst>
            </p:cNvPr>
            <p:cNvSpPr/>
            <p:nvPr/>
          </p:nvSpPr>
          <p:spPr>
            <a:xfrm>
              <a:off x="6813264" y="5341928"/>
              <a:ext cx="354409"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134" name="直接箭头连接符 133">
              <a:extLst>
                <a:ext uri="{FF2B5EF4-FFF2-40B4-BE49-F238E27FC236}">
                  <a16:creationId xmlns:a16="http://schemas.microsoft.com/office/drawing/2014/main" id="{9E311254-ADA8-418A-AF9A-B52A5409B327}"/>
                </a:ext>
              </a:extLst>
            </p:cNvPr>
            <p:cNvCxnSpPr>
              <a:cxnSpLocks/>
            </p:cNvCxnSpPr>
            <p:nvPr/>
          </p:nvCxnSpPr>
          <p:spPr>
            <a:xfrm flipH="1">
              <a:off x="4020925" y="6029680"/>
              <a:ext cx="1641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矩形 134">
              <a:extLst>
                <a:ext uri="{FF2B5EF4-FFF2-40B4-BE49-F238E27FC236}">
                  <a16:creationId xmlns:a16="http://schemas.microsoft.com/office/drawing/2014/main" id="{E84707C6-F252-4177-B50A-D19A4727CEF8}"/>
                </a:ext>
              </a:extLst>
            </p:cNvPr>
            <p:cNvSpPr/>
            <p:nvPr/>
          </p:nvSpPr>
          <p:spPr>
            <a:xfrm>
              <a:off x="4023239" y="579792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36" name="直接箭头连接符 135">
              <a:extLst>
                <a:ext uri="{FF2B5EF4-FFF2-40B4-BE49-F238E27FC236}">
                  <a16:creationId xmlns:a16="http://schemas.microsoft.com/office/drawing/2014/main" id="{55C45151-5417-480E-A971-13B19338CB27}"/>
                </a:ext>
              </a:extLst>
            </p:cNvPr>
            <p:cNvCxnSpPr>
              <a:cxnSpLocks/>
            </p:cNvCxnSpPr>
            <p:nvPr/>
          </p:nvCxnSpPr>
          <p:spPr>
            <a:xfrm flipV="1">
              <a:off x="4650775" y="6029680"/>
              <a:ext cx="12983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矩形 142">
              <a:extLst>
                <a:ext uri="{FF2B5EF4-FFF2-40B4-BE49-F238E27FC236}">
                  <a16:creationId xmlns:a16="http://schemas.microsoft.com/office/drawing/2014/main" id="{EB2F45EC-3EBD-4B07-833B-84885A0C58EB}"/>
                </a:ext>
              </a:extLst>
            </p:cNvPr>
            <p:cNvSpPr/>
            <p:nvPr/>
          </p:nvSpPr>
          <p:spPr>
            <a:xfrm>
              <a:off x="4757011" y="5902790"/>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144" name="矩形 143">
              <a:extLst>
                <a:ext uri="{FF2B5EF4-FFF2-40B4-BE49-F238E27FC236}">
                  <a16:creationId xmlns:a16="http://schemas.microsoft.com/office/drawing/2014/main" id="{E2199E7F-4918-440A-A768-DC020A45814C}"/>
                </a:ext>
              </a:extLst>
            </p:cNvPr>
            <p:cNvSpPr/>
            <p:nvPr/>
          </p:nvSpPr>
          <p:spPr>
            <a:xfrm>
              <a:off x="5763165" y="5898536"/>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45" name="矩形 144">
              <a:extLst>
                <a:ext uri="{FF2B5EF4-FFF2-40B4-BE49-F238E27FC236}">
                  <a16:creationId xmlns:a16="http://schemas.microsoft.com/office/drawing/2014/main" id="{755A2767-8767-45BD-B922-B2DE46C4D18D}"/>
                </a:ext>
              </a:extLst>
            </p:cNvPr>
            <p:cNvSpPr/>
            <p:nvPr/>
          </p:nvSpPr>
          <p:spPr>
            <a:xfrm>
              <a:off x="6132861" y="5904341"/>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46" name="矩形 145">
              <a:extLst>
                <a:ext uri="{FF2B5EF4-FFF2-40B4-BE49-F238E27FC236}">
                  <a16:creationId xmlns:a16="http://schemas.microsoft.com/office/drawing/2014/main" id="{02514F71-BBDB-4AFE-97E2-1DCF54191443}"/>
                </a:ext>
              </a:extLst>
            </p:cNvPr>
            <p:cNvSpPr/>
            <p:nvPr/>
          </p:nvSpPr>
          <p:spPr>
            <a:xfrm>
              <a:off x="6821299" y="5904342"/>
              <a:ext cx="704945"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47" name="矩形 146">
              <a:extLst>
                <a:ext uri="{FF2B5EF4-FFF2-40B4-BE49-F238E27FC236}">
                  <a16:creationId xmlns:a16="http://schemas.microsoft.com/office/drawing/2014/main" id="{472E13BC-E649-43F1-9D02-802E9B632879}"/>
                </a:ext>
              </a:extLst>
            </p:cNvPr>
            <p:cNvSpPr/>
            <p:nvPr/>
          </p:nvSpPr>
          <p:spPr>
            <a:xfrm>
              <a:off x="7526245" y="5904342"/>
              <a:ext cx="29766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150" name="直接箭头连接符 149">
              <a:extLst>
                <a:ext uri="{FF2B5EF4-FFF2-40B4-BE49-F238E27FC236}">
                  <a16:creationId xmlns:a16="http://schemas.microsoft.com/office/drawing/2014/main" id="{C6084F2E-1DB5-4064-AABA-664CB92F9D7F}"/>
                </a:ext>
              </a:extLst>
            </p:cNvPr>
            <p:cNvCxnSpPr>
              <a:cxnSpLocks/>
            </p:cNvCxnSpPr>
            <p:nvPr/>
          </p:nvCxnSpPr>
          <p:spPr>
            <a:xfrm flipH="1" flipV="1">
              <a:off x="4677536" y="6629589"/>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1" name="矩形 150">
              <a:extLst>
                <a:ext uri="{FF2B5EF4-FFF2-40B4-BE49-F238E27FC236}">
                  <a16:creationId xmlns:a16="http://schemas.microsoft.com/office/drawing/2014/main" id="{5E76D633-B8F8-4735-AEA1-7E1815B3702C}"/>
                </a:ext>
              </a:extLst>
            </p:cNvPr>
            <p:cNvSpPr/>
            <p:nvPr/>
          </p:nvSpPr>
          <p:spPr>
            <a:xfrm>
              <a:off x="4679848" y="63978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52" name="直接箭头连接符 151">
              <a:extLst>
                <a:ext uri="{FF2B5EF4-FFF2-40B4-BE49-F238E27FC236}">
                  <a16:creationId xmlns:a16="http://schemas.microsoft.com/office/drawing/2014/main" id="{C8A6B9DF-946C-475F-8752-D719B4C7FA80}"/>
                </a:ext>
              </a:extLst>
            </p:cNvPr>
            <p:cNvCxnSpPr>
              <a:cxnSpLocks/>
            </p:cNvCxnSpPr>
            <p:nvPr/>
          </p:nvCxnSpPr>
          <p:spPr>
            <a:xfrm flipV="1">
              <a:off x="5327009" y="6629591"/>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017C1A7F-64BE-43D8-8F4F-E5175C462C6B}"/>
                </a:ext>
              </a:extLst>
            </p:cNvPr>
            <p:cNvCxnSpPr>
              <a:cxnSpLocks/>
            </p:cNvCxnSpPr>
            <p:nvPr/>
          </p:nvCxnSpPr>
          <p:spPr>
            <a:xfrm flipH="1" flipV="1">
              <a:off x="5407887" y="6629589"/>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01316788-F7FF-4B2D-B21B-437B13D8A257}"/>
                </a:ext>
              </a:extLst>
            </p:cNvPr>
            <p:cNvSpPr/>
            <p:nvPr/>
          </p:nvSpPr>
          <p:spPr>
            <a:xfrm>
              <a:off x="5410199" y="63978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59" name="直接箭头连接符 158">
              <a:extLst>
                <a:ext uri="{FF2B5EF4-FFF2-40B4-BE49-F238E27FC236}">
                  <a16:creationId xmlns:a16="http://schemas.microsoft.com/office/drawing/2014/main" id="{3710EC82-354E-45B6-9F1D-A9FCA2843914}"/>
                </a:ext>
              </a:extLst>
            </p:cNvPr>
            <p:cNvCxnSpPr>
              <a:cxnSpLocks/>
            </p:cNvCxnSpPr>
            <p:nvPr/>
          </p:nvCxnSpPr>
          <p:spPr>
            <a:xfrm flipV="1">
              <a:off x="6057360" y="6629591"/>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0E6C57CC-2253-4781-92E6-BCEA8906E1A1}"/>
                </a:ext>
              </a:extLst>
            </p:cNvPr>
            <p:cNvCxnSpPr>
              <a:cxnSpLocks/>
            </p:cNvCxnSpPr>
            <p:nvPr/>
          </p:nvCxnSpPr>
          <p:spPr>
            <a:xfrm flipH="1" flipV="1">
              <a:off x="6129670" y="6630694"/>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1" name="矩形 160">
              <a:extLst>
                <a:ext uri="{FF2B5EF4-FFF2-40B4-BE49-F238E27FC236}">
                  <a16:creationId xmlns:a16="http://schemas.microsoft.com/office/drawing/2014/main" id="{830F58B1-384F-418B-B595-CAECBCB3AA1F}"/>
                </a:ext>
              </a:extLst>
            </p:cNvPr>
            <p:cNvSpPr/>
            <p:nvPr/>
          </p:nvSpPr>
          <p:spPr>
            <a:xfrm>
              <a:off x="6131982" y="639894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2" name="直接箭头连接符 161">
              <a:extLst>
                <a:ext uri="{FF2B5EF4-FFF2-40B4-BE49-F238E27FC236}">
                  <a16:creationId xmlns:a16="http://schemas.microsoft.com/office/drawing/2014/main" id="{34DAC55D-7157-47FC-9EC4-BFBCDC7403BA}"/>
                </a:ext>
              </a:extLst>
            </p:cNvPr>
            <p:cNvCxnSpPr>
              <a:cxnSpLocks/>
            </p:cNvCxnSpPr>
            <p:nvPr/>
          </p:nvCxnSpPr>
          <p:spPr>
            <a:xfrm flipV="1">
              <a:off x="6779143" y="6630696"/>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DAD60D70-0EF2-4777-9F6E-3AA57D1EA47B}"/>
                </a:ext>
              </a:extLst>
            </p:cNvPr>
            <p:cNvCxnSpPr>
              <a:cxnSpLocks/>
            </p:cNvCxnSpPr>
            <p:nvPr/>
          </p:nvCxnSpPr>
          <p:spPr>
            <a:xfrm flipH="1" flipV="1">
              <a:off x="6824746" y="6622305"/>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矩形 163">
              <a:extLst>
                <a:ext uri="{FF2B5EF4-FFF2-40B4-BE49-F238E27FC236}">
                  <a16:creationId xmlns:a16="http://schemas.microsoft.com/office/drawing/2014/main" id="{70CBDFEB-9796-461F-855D-2F2A0F0F830E}"/>
                </a:ext>
              </a:extLst>
            </p:cNvPr>
            <p:cNvSpPr/>
            <p:nvPr/>
          </p:nvSpPr>
          <p:spPr>
            <a:xfrm>
              <a:off x="6827058" y="639055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5" name="直接箭头连接符 164">
              <a:extLst>
                <a:ext uri="{FF2B5EF4-FFF2-40B4-BE49-F238E27FC236}">
                  <a16:creationId xmlns:a16="http://schemas.microsoft.com/office/drawing/2014/main" id="{F078554F-355E-463B-A653-FF5444CD26C3}"/>
                </a:ext>
              </a:extLst>
            </p:cNvPr>
            <p:cNvCxnSpPr>
              <a:cxnSpLocks/>
            </p:cNvCxnSpPr>
            <p:nvPr/>
          </p:nvCxnSpPr>
          <p:spPr>
            <a:xfrm flipV="1">
              <a:off x="7474219" y="6622307"/>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a:extLst>
                <a:ext uri="{FF2B5EF4-FFF2-40B4-BE49-F238E27FC236}">
                  <a16:creationId xmlns:a16="http://schemas.microsoft.com/office/drawing/2014/main" id="{47B945B7-7B92-44AE-B74E-249CA30B041E}"/>
                </a:ext>
              </a:extLst>
            </p:cNvPr>
            <p:cNvCxnSpPr>
              <a:cxnSpLocks/>
            </p:cNvCxnSpPr>
            <p:nvPr/>
          </p:nvCxnSpPr>
          <p:spPr>
            <a:xfrm flipH="1" flipV="1">
              <a:off x="7546529" y="6613916"/>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矩形 166">
              <a:extLst>
                <a:ext uri="{FF2B5EF4-FFF2-40B4-BE49-F238E27FC236}">
                  <a16:creationId xmlns:a16="http://schemas.microsoft.com/office/drawing/2014/main" id="{01D4D991-E34E-4F10-B318-C5A7FA700D3B}"/>
                </a:ext>
              </a:extLst>
            </p:cNvPr>
            <p:cNvSpPr/>
            <p:nvPr/>
          </p:nvSpPr>
          <p:spPr>
            <a:xfrm>
              <a:off x="7548841" y="63821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8" name="直接箭头连接符 167">
              <a:extLst>
                <a:ext uri="{FF2B5EF4-FFF2-40B4-BE49-F238E27FC236}">
                  <a16:creationId xmlns:a16="http://schemas.microsoft.com/office/drawing/2014/main" id="{08C2B9B2-1250-453B-8582-8D2166141A97}"/>
                </a:ext>
              </a:extLst>
            </p:cNvPr>
            <p:cNvCxnSpPr>
              <a:cxnSpLocks/>
            </p:cNvCxnSpPr>
            <p:nvPr/>
          </p:nvCxnSpPr>
          <p:spPr>
            <a:xfrm flipV="1">
              <a:off x="8196002" y="6613918"/>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042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34</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5384744"/>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dirty="0"/>
              <a:t>（</a:t>
            </a:r>
            <a:r>
              <a:rPr lang="en-US" altLang="zh-CN" dirty="0"/>
              <a:t>1</a:t>
            </a:r>
            <a:r>
              <a:rPr lang="zh-CN" altLang="en-US" dirty="0"/>
              <a:t>）</a:t>
            </a:r>
            <a:r>
              <a:rPr lang="zh-CN" altLang="zh-CN" dirty="0"/>
              <a:t>在单周期指令模型中，完成一条指令的时钟周期应为多长？</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在单周期指令模型中，一个时钟周期执行一条指令，因此时钟周期的时间长度必须满足最慢的指令。在我们考虑的四条指令中，最慢的是取字（</a:t>
            </a:r>
            <a:r>
              <a:rPr lang="en-US" altLang="zh-CN" dirty="0" err="1">
                <a:solidFill>
                  <a:prstClr val="black"/>
                </a:solidFill>
              </a:rPr>
              <a:t>ld.w</a:t>
            </a:r>
            <a:r>
              <a:rPr lang="zh-CN" altLang="en-US" dirty="0">
                <a:solidFill>
                  <a:prstClr val="black"/>
                </a:solidFill>
              </a:rPr>
              <a:t>）指令，总时长为</a:t>
            </a:r>
            <a:r>
              <a:rPr lang="en-US" altLang="zh-CN" dirty="0">
                <a:solidFill>
                  <a:prstClr val="black"/>
                </a:solidFill>
              </a:rPr>
              <a:t>800ps</a:t>
            </a:r>
            <a:r>
              <a:rPr lang="zh-CN" altLang="en-US" dirty="0">
                <a:solidFill>
                  <a:prstClr val="black"/>
                </a:solidFill>
              </a:rPr>
              <a:t>，因此时钟周期应设置为</a:t>
            </a:r>
            <a:r>
              <a:rPr lang="en-US" altLang="zh-CN" dirty="0">
                <a:solidFill>
                  <a:prstClr val="black"/>
                </a:solidFill>
              </a:rPr>
              <a:t>800ps</a:t>
            </a:r>
            <a:r>
              <a:rPr lang="zh-CN" altLang="en-US" dirty="0">
                <a:solidFill>
                  <a:prstClr val="black"/>
                </a:solidFill>
              </a:rPr>
              <a:t>。</a:t>
            </a:r>
            <a:endParaRPr lang="en-US" altLang="zh-CN" dirty="0">
              <a:solidFill>
                <a:prstClr val="black"/>
              </a:solidFill>
            </a:endParaRPr>
          </a:p>
          <a:p>
            <a:pPr marL="530225" lvl="1" defTabSz="914400">
              <a:lnSpc>
                <a:spcPct val="94000"/>
              </a:lnSpc>
              <a:spcBef>
                <a:spcPts val="500"/>
              </a:spcBef>
              <a:spcAft>
                <a:spcPts val="200"/>
              </a:spcAft>
            </a:pPr>
            <a:r>
              <a:rPr lang="zh-CN" altLang="en-US" dirty="0"/>
              <a:t>（</a:t>
            </a:r>
            <a:r>
              <a:rPr lang="en-US" altLang="zh-CN" dirty="0"/>
              <a:t>2</a:t>
            </a:r>
            <a:r>
              <a:rPr lang="zh-CN" altLang="en-US" dirty="0"/>
              <a:t>）如果使用指令流水线，时钟周期应该设置为多长？</a:t>
            </a:r>
            <a:endParaRPr lang="en-US" altLang="zh-CN" dirty="0"/>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与单周期指令模型类似，指令流水线的时钟周期必须要满足最慢的步骤，在指令执行的五个步骤中，耗时最长的是存储器的存取和</a:t>
            </a:r>
            <a:r>
              <a:rPr lang="en-US" altLang="zh-CN" dirty="0">
                <a:solidFill>
                  <a:prstClr val="black"/>
                </a:solidFill>
              </a:rPr>
              <a:t>ALU</a:t>
            </a:r>
            <a:r>
              <a:rPr lang="zh-CN" altLang="en-US" dirty="0">
                <a:solidFill>
                  <a:prstClr val="black"/>
                </a:solidFill>
              </a:rPr>
              <a:t>操作，均为</a:t>
            </a:r>
            <a:r>
              <a:rPr lang="en-US" altLang="zh-CN" dirty="0">
                <a:solidFill>
                  <a:prstClr val="black"/>
                </a:solidFill>
              </a:rPr>
              <a:t>200ps</a:t>
            </a:r>
            <a:r>
              <a:rPr lang="zh-CN" altLang="en-US" dirty="0">
                <a:solidFill>
                  <a:prstClr val="black"/>
                </a:solidFill>
              </a:rPr>
              <a:t>，因此指令流水线的时钟周期为</a:t>
            </a:r>
            <a:r>
              <a:rPr lang="en-US" altLang="zh-CN" dirty="0">
                <a:solidFill>
                  <a:prstClr val="black"/>
                </a:solidFill>
              </a:rPr>
              <a:t>200ps</a:t>
            </a:r>
            <a:r>
              <a:rPr lang="zh-CN" altLang="en-US" dirty="0">
                <a:solidFill>
                  <a:prstClr val="black"/>
                </a:solidFill>
              </a:rPr>
              <a:t>。</a:t>
            </a:r>
            <a:endParaRPr lang="en-US" altLang="zh-CN" dirty="0">
              <a:solidFill>
                <a:prstClr val="black"/>
              </a:solidFill>
            </a:endParaRPr>
          </a:p>
          <a:p>
            <a:pPr marL="530225" lvl="1"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）如果执行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条指令，加速比为多少？</a:t>
            </a:r>
          </a:p>
          <a:p>
            <a:pPr marL="530225" lvl="1" defTabSz="914400">
              <a:lnSpc>
                <a:spcPct val="94000"/>
              </a:lnSpc>
              <a:spcBef>
                <a:spcPts val="500"/>
              </a:spcBef>
              <a:spcAft>
                <a:spcPts val="200"/>
              </a:spcAft>
            </a:pPr>
            <a:r>
              <a:rPr lang="zh-CN" altLang="en-US" b="1" dirty="0">
                <a:solidFill>
                  <a:srgbClr val="C00000"/>
                </a:solidFill>
              </a:rPr>
              <a:t>   解：</a:t>
            </a:r>
            <a:r>
              <a:rPr lang="zh-CN" altLang="en-US" dirty="0">
                <a:solidFill>
                  <a:srgbClr val="191B0E"/>
                </a:solidFill>
                <a:latin typeface="Times New Roman" panose="02020603050405020304" pitchFamily="18" charset="0"/>
                <a:cs typeface="Times New Roman" panose="02020603050405020304" pitchFamily="18" charset="0"/>
              </a:rPr>
              <a:t>如图所示，单周期指令模型执行单条指令的时间为</a:t>
            </a:r>
            <a:r>
              <a:rPr lang="en-US" altLang="zh-CN" dirty="0">
                <a:solidFill>
                  <a:srgbClr val="191B0E"/>
                </a:solidFill>
                <a:latin typeface="Times New Roman" panose="02020603050405020304" pitchFamily="18" charset="0"/>
                <a:cs typeface="Times New Roman" panose="02020603050405020304" pitchFamily="18" charset="0"/>
              </a:rPr>
              <a:t>800ps</a:t>
            </a:r>
            <a:r>
              <a:rPr lang="zh-CN" altLang="en-US" dirty="0">
                <a:solidFill>
                  <a:srgbClr val="191B0E"/>
                </a:solidFill>
                <a:latin typeface="Times New Roman" panose="02020603050405020304" pitchFamily="18" charset="0"/>
                <a:cs typeface="Times New Roman" panose="02020603050405020304" pitchFamily="18" charset="0"/>
              </a:rPr>
              <a:t>，因此执行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条指令所需时间为</a:t>
            </a:r>
            <a:r>
              <a:rPr lang="en-US" altLang="zh-CN" dirty="0">
                <a:solidFill>
                  <a:srgbClr val="191B0E"/>
                </a:solidFill>
                <a:latin typeface="Times New Roman" panose="02020603050405020304" pitchFamily="18" charset="0"/>
                <a:cs typeface="Times New Roman" panose="02020603050405020304" pitchFamily="18" charset="0"/>
              </a:rPr>
              <a:t>2400ps</a:t>
            </a:r>
            <a:r>
              <a:rPr lang="zh-CN" altLang="en-US" dirty="0">
                <a:solidFill>
                  <a:srgbClr val="191B0E"/>
                </a:solidFill>
                <a:latin typeface="Times New Roman" panose="02020603050405020304" pitchFamily="18" charset="0"/>
                <a:cs typeface="Times New Roman" panose="02020603050405020304" pitchFamily="18" charset="0"/>
              </a:rPr>
              <a:t>。在指令流水线中，一个时钟周期执行指令周期中的一个子过程，所需时间为</a:t>
            </a:r>
            <a:r>
              <a:rPr lang="en-US" altLang="zh-CN" dirty="0">
                <a:solidFill>
                  <a:srgbClr val="191B0E"/>
                </a:solidFill>
                <a:latin typeface="Times New Roman" panose="02020603050405020304" pitchFamily="18" charset="0"/>
                <a:cs typeface="Times New Roman" panose="02020603050405020304" pitchFamily="18" charset="0"/>
              </a:rPr>
              <a:t>200ps</a:t>
            </a:r>
            <a:r>
              <a:rPr lang="zh-CN" altLang="en-US" dirty="0">
                <a:solidFill>
                  <a:srgbClr val="191B0E"/>
                </a:solidFill>
                <a:latin typeface="Times New Roman" panose="02020603050405020304" pitchFamily="18" charset="0"/>
                <a:cs typeface="Times New Roman" panose="02020603050405020304" pitchFamily="18" charset="0"/>
              </a:rPr>
              <a:t>，因此执行一条指令所需时间为</a:t>
            </a:r>
            <a:r>
              <a:rPr lang="en-US" altLang="zh-CN" dirty="0">
                <a:solidFill>
                  <a:srgbClr val="191B0E"/>
                </a:solidFill>
                <a:latin typeface="Times New Roman" panose="02020603050405020304" pitchFamily="18" charset="0"/>
                <a:cs typeface="Times New Roman" panose="02020603050405020304" pitchFamily="18" charset="0"/>
              </a:rPr>
              <a:t>1000ps</a:t>
            </a:r>
            <a:r>
              <a:rPr lang="zh-CN" altLang="en-US" dirty="0">
                <a:solidFill>
                  <a:srgbClr val="191B0E"/>
                </a:solidFill>
                <a:latin typeface="Times New Roman" panose="02020603050405020304" pitchFamily="18" charset="0"/>
                <a:cs typeface="Times New Roman" panose="02020603050405020304" pitchFamily="18" charset="0"/>
              </a:rPr>
              <a:t>。执行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条指令所需时间为</a:t>
            </a:r>
            <a:r>
              <a:rPr lang="en-US" altLang="zh-CN" dirty="0">
                <a:solidFill>
                  <a:srgbClr val="191B0E"/>
                </a:solidFill>
                <a:latin typeface="Times New Roman" panose="02020603050405020304" pitchFamily="18" charset="0"/>
                <a:cs typeface="Times New Roman" panose="02020603050405020304" pitchFamily="18" charset="0"/>
              </a:rPr>
              <a:t>1400ps</a:t>
            </a:r>
            <a:r>
              <a:rPr lang="zh-CN" altLang="en-US" dirty="0">
                <a:solidFill>
                  <a:srgbClr val="191B0E"/>
                </a:solidFill>
                <a:latin typeface="Times New Roman" panose="02020603050405020304" pitchFamily="18" charset="0"/>
                <a:cs typeface="Times New Roman" panose="02020603050405020304" pitchFamily="18" charset="0"/>
              </a:rPr>
              <a:t>。因此，加速比为</a:t>
            </a:r>
            <a:r>
              <a:rPr lang="en-US" altLang="zh-CN" dirty="0">
                <a:solidFill>
                  <a:srgbClr val="191B0E"/>
                </a:solidFill>
                <a:latin typeface="Times New Roman" panose="02020603050405020304" pitchFamily="18" charset="0"/>
                <a:cs typeface="Times New Roman" panose="02020603050405020304" pitchFamily="18" charset="0"/>
              </a:rPr>
              <a:t>2400/1400≈1.7</a:t>
            </a:r>
            <a:r>
              <a:rPr lang="zh-CN" altLang="en-US" dirty="0">
                <a:solidFill>
                  <a:srgbClr val="191B0E"/>
                </a:solidFill>
                <a:latin typeface="Times New Roman" panose="02020603050405020304" pitchFamily="18" charset="0"/>
                <a:cs typeface="Times New Roman" panose="02020603050405020304" pitchFamily="18" charset="0"/>
              </a:rPr>
              <a:t>，这里加速比较小的原因是流水线未填满，同时由于指令流水线的时钟周期需要考虑最慢的步骤，因此指令流水线下单条指令的执行时长为</a:t>
            </a:r>
            <a:r>
              <a:rPr lang="en-US" altLang="zh-CN" dirty="0">
                <a:solidFill>
                  <a:srgbClr val="191B0E"/>
                </a:solidFill>
                <a:latin typeface="Times New Roman" panose="02020603050405020304" pitchFamily="18" charset="0"/>
                <a:cs typeface="Times New Roman" panose="02020603050405020304" pitchFamily="18" charset="0"/>
              </a:rPr>
              <a:t>1000ps</a:t>
            </a:r>
            <a:r>
              <a:rPr lang="zh-CN" altLang="en-US" dirty="0">
                <a:solidFill>
                  <a:srgbClr val="191B0E"/>
                </a:solidFill>
                <a:latin typeface="Times New Roman" panose="02020603050405020304" pitchFamily="18" charset="0"/>
                <a:cs typeface="Times New Roman" panose="02020603050405020304" pitchFamily="18" charset="0"/>
              </a:rPr>
              <a:t>，大于单周期指令模型</a:t>
            </a:r>
            <a:r>
              <a:rPr lang="en-US" altLang="zh-CN" dirty="0">
                <a:solidFill>
                  <a:srgbClr val="191B0E"/>
                </a:solidFill>
                <a:latin typeface="Times New Roman" panose="02020603050405020304" pitchFamily="18" charset="0"/>
                <a:cs typeface="Times New Roman" panose="02020603050405020304" pitchFamily="18" charset="0"/>
              </a:rPr>
              <a:t>800ps</a:t>
            </a:r>
            <a:r>
              <a:rPr lang="zh-CN" altLang="en-US" dirty="0">
                <a:solidFill>
                  <a:srgbClr val="191B0E"/>
                </a:solidFill>
                <a:latin typeface="Times New Roman" panose="02020603050405020304" pitchFamily="18" charset="0"/>
                <a:cs typeface="Times New Roman" panose="02020603050405020304" pitchFamily="18" charset="0"/>
              </a:rPr>
              <a:t>的单条指令执行时间。</a:t>
            </a:r>
          </a:p>
          <a:p>
            <a:pPr marL="530225" lvl="1" defTabSz="914400">
              <a:lnSpc>
                <a:spcPct val="94000"/>
              </a:lnSpc>
              <a:spcBef>
                <a:spcPts val="500"/>
              </a:spcBef>
              <a:spcAft>
                <a:spcPts val="200"/>
              </a:spcAft>
            </a:pPr>
            <a:endParaRPr lang="zh-CN" altLang="en-US"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endParaRPr lang="zh-CN" altLang="en-US"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20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1656479"/>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dirty="0"/>
                  <a:t>（</a:t>
                </a:r>
                <a:r>
                  <a:rPr lang="en-US" altLang="zh-CN" dirty="0"/>
                  <a:t>4</a:t>
                </a:r>
                <a:r>
                  <a:rPr lang="zh-CN" altLang="en-US" dirty="0"/>
                  <a:t>）如果执行无数条指令，理想情况下加速比为多少？</a:t>
                </a:r>
                <a:endParaRPr lang="en-US" altLang="zh-CN" dirty="0"/>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首先考虑将指令数量与执行时间联系起来，假设指令数量为</a:t>
                </a:r>
                <a:r>
                  <a:rPr lang="en-US" altLang="zh-CN" dirty="0">
                    <a:solidFill>
                      <a:prstClr val="black"/>
                    </a:solidFill>
                  </a:rPr>
                  <a:t>n</a:t>
                </a:r>
                <a:r>
                  <a:rPr lang="zh-CN" altLang="en-US" dirty="0">
                    <a:solidFill>
                      <a:prstClr val="black"/>
                    </a:solidFill>
                  </a:rPr>
                  <a:t>，那么单周期指令模型中，指令的执行时间为（时钟周期*指令数量）＝ </a:t>
                </a:r>
                <a:r>
                  <a:rPr lang="en-US" altLang="zh-CN" dirty="0">
                    <a:solidFill>
                      <a:prstClr val="black"/>
                    </a:solidFill>
                    <a:latin typeface="Times New Roman" panose="02020603050405020304" pitchFamily="18" charset="0"/>
                    <a:cs typeface="Times New Roman" panose="02020603050405020304" pitchFamily="18" charset="0"/>
                  </a:rPr>
                  <a:t>800*n</a:t>
                </a:r>
                <a:r>
                  <a:rPr lang="zh-CN" altLang="en-US" dirty="0">
                    <a:solidFill>
                      <a:prstClr val="black"/>
                    </a:solidFill>
                  </a:rPr>
                  <a:t>；在指令流水线中，由于除了第一条指令需要</a:t>
                </a:r>
                <a:r>
                  <a:rPr lang="en-US" altLang="zh-CN" dirty="0">
                    <a:solidFill>
                      <a:prstClr val="black"/>
                    </a:solidFill>
                    <a:latin typeface="Times New Roman" panose="02020603050405020304" pitchFamily="18" charset="0"/>
                    <a:cs typeface="Times New Roman" panose="02020603050405020304" pitchFamily="18" charset="0"/>
                  </a:rPr>
                  <a:t>1000ps</a:t>
                </a:r>
                <a:r>
                  <a:rPr lang="zh-CN" altLang="en-US" dirty="0">
                    <a:solidFill>
                      <a:prstClr val="black"/>
                    </a:solidFill>
                  </a:rPr>
                  <a:t>外，每增加一条指令，执行时间增加</a:t>
                </a:r>
                <a:r>
                  <a:rPr lang="en-US" altLang="zh-CN" dirty="0">
                    <a:solidFill>
                      <a:prstClr val="black"/>
                    </a:solidFill>
                    <a:latin typeface="Times New Roman" panose="02020603050405020304" pitchFamily="18" charset="0"/>
                    <a:cs typeface="Times New Roman" panose="02020603050405020304" pitchFamily="18" charset="0"/>
                  </a:rPr>
                  <a:t>200ps</a:t>
                </a:r>
                <a:r>
                  <a:rPr lang="zh-CN" altLang="en-US" dirty="0">
                    <a:solidFill>
                      <a:prstClr val="black"/>
                    </a:solidFill>
                  </a:rPr>
                  <a:t>，因此指令的执行时间为</a:t>
                </a:r>
                <a:r>
                  <a:rPr lang="en-US" altLang="zh-CN" dirty="0">
                    <a:solidFill>
                      <a:prstClr val="black"/>
                    </a:solidFill>
                    <a:latin typeface="Times New Roman" panose="02020603050405020304" pitchFamily="18" charset="0"/>
                    <a:cs typeface="Times New Roman" panose="02020603050405020304" pitchFamily="18" charset="0"/>
                  </a:rPr>
                  <a:t>1000+200</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n-1</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 800</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200*n</a:t>
                </a:r>
                <a:r>
                  <a:rPr lang="zh-CN" altLang="en-US" dirty="0">
                    <a:solidFill>
                      <a:prstClr val="black"/>
                    </a:solidFill>
                  </a:rPr>
                  <a:t>。因此，当</a:t>
                </a:r>
                <a:r>
                  <a:rPr lang="en-US" altLang="zh-CN" dirty="0">
                    <a:solidFill>
                      <a:prstClr val="black"/>
                    </a:solidFill>
                  </a:rPr>
                  <a:t>n</a:t>
                </a:r>
                <a:r>
                  <a:rPr lang="zh-CN" altLang="en-US" dirty="0">
                    <a:solidFill>
                      <a:prstClr val="black"/>
                    </a:solidFill>
                  </a:rPr>
                  <a:t>趋于无穷时，加速比为</a:t>
                </a:r>
                <a14:m>
                  <m:oMath xmlns:m="http://schemas.openxmlformats.org/officeDocument/2006/math">
                    <m:f>
                      <m:fPr>
                        <m:ctrlPr>
                          <a:rPr lang="en-US" altLang="zh-CN" i="1" smtClean="0">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800∗</m:t>
                        </m:r>
                        <m:r>
                          <a:rPr lang="en-US" altLang="zh-CN" i="1">
                            <a:solidFill>
                              <a:prstClr val="black"/>
                            </a:solidFill>
                            <a:latin typeface="Cambria Math" panose="02040503050406030204" pitchFamily="18" charset="0"/>
                          </a:rPr>
                          <m:t>𝑛</m:t>
                        </m:r>
                      </m:num>
                      <m:den>
                        <m:r>
                          <a:rPr lang="en-US" altLang="zh-CN" i="1">
                            <a:solidFill>
                              <a:prstClr val="black"/>
                            </a:solidFill>
                            <a:latin typeface="Cambria Math" panose="02040503050406030204" pitchFamily="18" charset="0"/>
                          </a:rPr>
                          <m:t>800</m:t>
                        </m:r>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200∗</m:t>
                        </m:r>
                        <m:r>
                          <a:rPr lang="en-US" altLang="zh-CN" i="1">
                            <a:solidFill>
                              <a:prstClr val="black"/>
                            </a:solidFill>
                            <a:latin typeface="Cambria Math" panose="02040503050406030204" pitchFamily="18" charset="0"/>
                          </a:rPr>
                          <m:t>𝑛</m:t>
                        </m:r>
                      </m:den>
                    </m:f>
                  </m:oMath>
                </a14:m>
                <a:endParaRPr lang="zh-CN" altLang="en-US" sz="20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0839294" cy="1656479"/>
              </a:xfrm>
              <a:prstGeom prst="rect">
                <a:avLst/>
              </a:prstGeom>
              <a:blipFill>
                <a:blip r:embed="rId3"/>
                <a:stretch>
                  <a:fillRect t="-3676" r="-2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94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36</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28521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流水线中存在这样一种情况，在下一个时钟周期内，待执行指令无法正常执行，这种情况称为冒险（</a:t>
            </a:r>
            <a:r>
              <a:rPr lang="en-US" altLang="zh-CN" sz="2000" dirty="0"/>
              <a:t>Hazard</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出现冒险的原因是，若继续按指令流水线的方式来执行指令，可能会导致不正确的计算结果。</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三种典型的流水线冒险：</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zh-CN" dirty="0"/>
              <a:t>数据冒险</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zh-CN" dirty="0"/>
              <a:t>控制冒险</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zh-CN" altLang="zh-CN" dirty="0"/>
              <a:t>结构冒险</a:t>
            </a: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9400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数据冒险</a:t>
            </a:r>
            <a:endParaRPr lang="en-US" altLang="zh-CN" dirty="0">
              <a:solidFill>
                <a:srgbClr val="191B0E"/>
              </a:solidFill>
              <a:latin typeface="Times New Roman" panose="02020603050405020304" pitchFamily="18" charset="0"/>
              <a:cs typeface="Times New Roman" panose="02020603050405020304" pitchFamily="18" charset="0"/>
            </a:endParaRPr>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37</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5242910"/>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数据冒险（</a:t>
            </a:r>
            <a:r>
              <a:rPr lang="en-US" altLang="zh-CN" sz="2000" dirty="0"/>
              <a:t>Data hazard</a:t>
            </a:r>
            <a:r>
              <a:rPr lang="zh-CN" altLang="en-US" sz="2000" dirty="0"/>
              <a:t>）指的是，一条指令的执行需要使用前一条指令的运行结果，但是这个运行结果还没有被写回。</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发生数据冒险，</a:t>
            </a:r>
            <a:r>
              <a:rPr lang="zh-CN" altLang="en-US" sz="2000" dirty="0">
                <a:solidFill>
                  <a:srgbClr val="FF0000"/>
                </a:solidFill>
              </a:rPr>
              <a:t>主要跟数据读写的顺序有</a:t>
            </a:r>
            <a:r>
              <a:rPr lang="zh-CN" altLang="en-US" sz="2000" dirty="0"/>
              <a:t>关，常见的会引发数据冒险的读写依赖有以下三种：写后读（</a:t>
            </a:r>
            <a:r>
              <a:rPr lang="en-US" altLang="zh-CN" sz="2000" dirty="0"/>
              <a:t>Read After Write</a:t>
            </a:r>
            <a:r>
              <a:rPr lang="zh-CN" altLang="en-US" sz="2000" dirty="0"/>
              <a:t>，</a:t>
            </a:r>
            <a:r>
              <a:rPr lang="en-US" altLang="zh-CN" sz="2000" dirty="0"/>
              <a:t>RAW</a:t>
            </a:r>
            <a:r>
              <a:rPr lang="zh-CN" altLang="en-US" sz="2000" dirty="0"/>
              <a:t>）依赖，读后写（</a:t>
            </a:r>
            <a:r>
              <a:rPr lang="en-US" altLang="zh-CN" sz="2000" dirty="0"/>
              <a:t>Write After Read</a:t>
            </a:r>
            <a:r>
              <a:rPr lang="zh-CN" altLang="en-US" sz="2000" dirty="0"/>
              <a:t>，</a:t>
            </a:r>
            <a:r>
              <a:rPr lang="en-US" altLang="zh-CN" sz="2000" dirty="0"/>
              <a:t>WAR</a:t>
            </a:r>
            <a:r>
              <a:rPr lang="zh-CN" altLang="en-US" sz="2000" dirty="0"/>
              <a:t>）依赖和写后写（</a:t>
            </a:r>
            <a:r>
              <a:rPr lang="en-US" altLang="zh-CN" sz="2000" dirty="0"/>
              <a:t>Write After Write</a:t>
            </a:r>
            <a:r>
              <a:rPr lang="zh-CN" altLang="en-US" sz="2000" dirty="0"/>
              <a:t>，</a:t>
            </a:r>
            <a:r>
              <a:rPr lang="en-US" altLang="zh-CN" sz="2000" dirty="0"/>
              <a:t>WAW</a:t>
            </a:r>
            <a:r>
              <a:rPr lang="zh-CN" altLang="en-US" sz="2000" dirty="0"/>
              <a:t>）依赖。</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假设指令</a:t>
            </a:r>
            <a:r>
              <a:rPr lang="en-US" altLang="zh-CN" sz="2000" dirty="0"/>
              <a:t>A</a:t>
            </a:r>
            <a:r>
              <a:rPr lang="zh-CN" altLang="zh-CN" sz="2000" dirty="0"/>
              <a:t>先于指令</a:t>
            </a:r>
            <a:r>
              <a:rPr lang="en-US" altLang="zh-CN" sz="2000" dirty="0"/>
              <a:t>B</a:t>
            </a:r>
            <a:r>
              <a:rPr lang="zh-CN" altLang="zh-CN" sz="2000" dirty="0"/>
              <a:t>执行</a:t>
            </a:r>
            <a:r>
              <a:rPr lang="en-US" altLang="zh-CN" sz="2000" dirty="0"/>
              <a:t>:</a:t>
            </a:r>
          </a:p>
          <a:p>
            <a:pPr marL="1273175" lvl="2" indent="-285750" defTabSz="914400">
              <a:lnSpc>
                <a:spcPct val="94000"/>
              </a:lnSpc>
              <a:spcBef>
                <a:spcPts val="500"/>
              </a:spcBef>
              <a:spcAft>
                <a:spcPts val="200"/>
              </a:spcAft>
              <a:buSzPct val="50000"/>
              <a:buFont typeface="Wingdings" pitchFamily="2" charset="2"/>
              <a:buChar char="u"/>
            </a:pPr>
            <a:r>
              <a:rPr lang="en-US" altLang="zh-CN" dirty="0"/>
              <a:t>RAW</a:t>
            </a:r>
            <a:r>
              <a:rPr lang="zh-CN" altLang="en-US" dirty="0"/>
              <a:t>：</a:t>
            </a:r>
            <a:r>
              <a:rPr lang="zh-CN" altLang="zh-CN" dirty="0"/>
              <a:t>指令</a:t>
            </a:r>
            <a:r>
              <a:rPr lang="en-US" altLang="zh-CN" dirty="0"/>
              <a:t>A</a:t>
            </a:r>
            <a:r>
              <a:rPr lang="zh-CN" altLang="zh-CN" dirty="0"/>
              <a:t>会将数据写入寄存器，而指令</a:t>
            </a:r>
            <a:r>
              <a:rPr lang="en-US" altLang="zh-CN" dirty="0"/>
              <a:t>B</a:t>
            </a:r>
            <a:r>
              <a:rPr lang="zh-CN" altLang="zh-CN" dirty="0"/>
              <a:t>会读取指令</a:t>
            </a:r>
            <a:r>
              <a:rPr lang="en-US" altLang="zh-CN" dirty="0"/>
              <a:t>A</a:t>
            </a:r>
            <a:r>
              <a:rPr lang="zh-CN" altLang="zh-CN" dirty="0"/>
              <a:t>写入寄存器的内容</a:t>
            </a:r>
            <a:r>
              <a:rPr lang="zh-CN" altLang="en-US" dirty="0"/>
              <a:t>。</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en-US" altLang="zh-CN" dirty="0"/>
              <a:t>WAR</a:t>
            </a:r>
            <a:r>
              <a:rPr lang="zh-CN" altLang="en-US" dirty="0"/>
              <a:t>：</a:t>
            </a:r>
            <a:r>
              <a:rPr lang="zh-CN" altLang="zh-CN" dirty="0"/>
              <a:t>指令</a:t>
            </a:r>
            <a:r>
              <a:rPr lang="en-US" altLang="zh-CN" dirty="0"/>
              <a:t>A</a:t>
            </a:r>
            <a:r>
              <a:rPr lang="zh-CN" altLang="zh-CN" dirty="0"/>
              <a:t>会读取寄存器的内容，而指令</a:t>
            </a:r>
            <a:r>
              <a:rPr lang="en-US" altLang="zh-CN" dirty="0"/>
              <a:t>B</a:t>
            </a:r>
            <a:r>
              <a:rPr lang="zh-CN" altLang="zh-CN" dirty="0"/>
              <a:t>会将数据写入寄存器</a:t>
            </a:r>
            <a:r>
              <a:rPr lang="zh-CN" altLang="en-US" dirty="0"/>
              <a:t>。</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en-US" altLang="zh-CN" dirty="0"/>
              <a:t>WAW</a:t>
            </a:r>
            <a:r>
              <a:rPr lang="zh-CN" altLang="en-US" dirty="0"/>
              <a:t>：指令</a:t>
            </a:r>
            <a:r>
              <a:rPr lang="en-US" altLang="zh-CN" dirty="0"/>
              <a:t>A</a:t>
            </a:r>
            <a:r>
              <a:rPr lang="zh-CN" altLang="en-US" dirty="0"/>
              <a:t>会将数据写入寄存器，而指令</a:t>
            </a:r>
            <a:r>
              <a:rPr lang="en-US" altLang="zh-CN" dirty="0"/>
              <a:t>B</a:t>
            </a:r>
            <a:r>
              <a:rPr lang="zh-CN" altLang="en-US" dirty="0"/>
              <a:t>也会将数据写入寄存器，覆盖指令</a:t>
            </a:r>
            <a:r>
              <a:rPr lang="en-US" altLang="zh-CN" dirty="0"/>
              <a:t>A</a:t>
            </a:r>
            <a:r>
              <a:rPr lang="zh-CN" altLang="en-US" dirty="0"/>
              <a:t>的写入数据。</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在我们的指令流水线过程中，</a:t>
            </a:r>
            <a:r>
              <a:rPr lang="zh-CN" altLang="zh-CN" sz="2000" dirty="0">
                <a:solidFill>
                  <a:srgbClr val="FF0000"/>
                </a:solidFill>
              </a:rPr>
              <a:t>如果指令不是乱序执行，就只会遇到</a:t>
            </a:r>
            <a:r>
              <a:rPr lang="en-US" altLang="zh-CN" sz="2000" dirty="0">
                <a:solidFill>
                  <a:srgbClr val="FF0000"/>
                </a:solidFill>
              </a:rPr>
              <a:t>RAW</a:t>
            </a:r>
            <a:r>
              <a:rPr lang="zh-CN" altLang="zh-CN" sz="2000" dirty="0">
                <a:solidFill>
                  <a:srgbClr val="FF0000"/>
                </a:solidFill>
              </a:rPr>
              <a:t>的数据冲突</a:t>
            </a:r>
            <a:r>
              <a:rPr lang="zh-CN" altLang="zh-CN" sz="2000" dirty="0"/>
              <a:t>，当然，如果指令是乱序执行，即不按照原本顺序执行，那么以上三种冲突都有可能发生。</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882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en-US" altLang="zh-CN" dirty="0"/>
              <a:t>RAW</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38</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603299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假设有如下这样一个指令序列</a:t>
            </a:r>
            <a:r>
              <a:rPr lang="en-US" altLang="zh-CN" sz="2000" dirty="0"/>
              <a:t>:</a:t>
            </a:r>
          </a:p>
          <a:p>
            <a:pPr marL="530225" lvl="1" defTabSz="914400">
              <a:lnSpc>
                <a:spcPct val="94000"/>
              </a:lnSpc>
              <a:spcBef>
                <a:spcPts val="500"/>
              </a:spcBef>
              <a:spcAft>
                <a:spcPts val="200"/>
              </a:spcAft>
            </a:pPr>
            <a:endParaRPr lang="en-US" altLang="zh-CN" sz="2000" dirty="0"/>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add.w </a:t>
            </a:r>
            <a:r>
              <a:rPr lang="pt-BR" altLang="zh-CN" dirty="0">
                <a:solidFill>
                  <a:srgbClr val="FF0000"/>
                </a:solidFill>
                <a:latin typeface="Times New Roman" panose="02020603050405020304" pitchFamily="18" charset="0"/>
                <a:cs typeface="Times New Roman" panose="02020603050405020304" pitchFamily="18" charset="0"/>
              </a:rPr>
              <a:t>$r5</a:t>
            </a:r>
            <a:r>
              <a:rPr lang="pt-BR" altLang="zh-CN" dirty="0">
                <a:latin typeface="Times New Roman" panose="02020603050405020304" pitchFamily="18" charset="0"/>
                <a:cs typeface="Times New Roman" panose="02020603050405020304" pitchFamily="18" charset="0"/>
              </a:rPr>
              <a:t>, $r3, $r4</a:t>
            </a:r>
          </a:p>
          <a:p>
            <a:pPr marL="1273175" lvl="2" indent="-285750" defTabSz="914400">
              <a:lnSpc>
                <a:spcPct val="94000"/>
              </a:lnSpc>
              <a:spcBef>
                <a:spcPts val="500"/>
              </a:spcBef>
              <a:spcAft>
                <a:spcPts val="200"/>
              </a:spcAft>
              <a:buSzPct val="50000"/>
              <a:buFont typeface="Wingdings" pitchFamily="2" charset="2"/>
              <a:buChar char="u"/>
            </a:pPr>
            <a:endParaRPr lang="pt-BR" altLang="zh-CN" dirty="0">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sub.w </a:t>
            </a:r>
            <a:r>
              <a:rPr lang="pt-BR" altLang="zh-CN" dirty="0">
                <a:solidFill>
                  <a:srgbClr val="0070C0"/>
                </a:solidFill>
                <a:latin typeface="Times New Roman" panose="02020603050405020304" pitchFamily="18" charset="0"/>
                <a:cs typeface="Times New Roman" panose="02020603050405020304" pitchFamily="18" charset="0"/>
              </a:rPr>
              <a:t>$r7</a:t>
            </a:r>
            <a:r>
              <a:rPr lang="pt-BR" altLang="zh-CN" dirty="0">
                <a:latin typeface="Times New Roman" panose="02020603050405020304" pitchFamily="18" charset="0"/>
                <a:cs typeface="Times New Roman" panose="02020603050405020304" pitchFamily="18" charset="0"/>
              </a:rPr>
              <a:t>, </a:t>
            </a:r>
            <a:r>
              <a:rPr lang="pt-BR" altLang="zh-CN" dirty="0">
                <a:solidFill>
                  <a:srgbClr val="FF0000"/>
                </a:solidFill>
                <a:latin typeface="Times New Roman" panose="02020603050405020304" pitchFamily="18" charset="0"/>
                <a:cs typeface="Times New Roman" panose="02020603050405020304" pitchFamily="18" charset="0"/>
              </a:rPr>
              <a:t>$r5</a:t>
            </a:r>
            <a:r>
              <a:rPr lang="pt-BR" altLang="zh-CN" dirty="0">
                <a:latin typeface="Times New Roman" panose="02020603050405020304" pitchFamily="18" charset="0"/>
                <a:cs typeface="Times New Roman" panose="02020603050405020304" pitchFamily="18" charset="0"/>
              </a:rPr>
              <a:t>, $r6</a:t>
            </a:r>
          </a:p>
          <a:p>
            <a:pPr marL="1273175" lvl="2" indent="-285750" defTabSz="914400">
              <a:lnSpc>
                <a:spcPct val="94000"/>
              </a:lnSpc>
              <a:spcBef>
                <a:spcPts val="500"/>
              </a:spcBef>
              <a:spcAft>
                <a:spcPts val="200"/>
              </a:spcAft>
              <a:buSzPct val="50000"/>
              <a:buFont typeface="Wingdings" pitchFamily="2" charset="2"/>
              <a:buChar char="u"/>
            </a:pPr>
            <a:endParaRPr lang="en-US" altLang="zh-CN" dirty="0">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add.w $r9, </a:t>
            </a:r>
            <a:r>
              <a:rPr lang="pt-BR" altLang="zh-CN" dirty="0">
                <a:solidFill>
                  <a:srgbClr val="0070C0"/>
                </a:solidFill>
                <a:latin typeface="Times New Roman" panose="02020603050405020304" pitchFamily="18" charset="0"/>
                <a:cs typeface="Times New Roman" panose="02020603050405020304" pitchFamily="18" charset="0"/>
              </a:rPr>
              <a:t>$r7</a:t>
            </a:r>
            <a:r>
              <a:rPr lang="pt-BR" altLang="zh-CN" dirty="0">
                <a:latin typeface="Times New Roman" panose="02020603050405020304" pitchFamily="18" charset="0"/>
                <a:cs typeface="Times New Roman" panose="02020603050405020304" pitchFamily="18" charset="0"/>
              </a:rPr>
              <a:t>, $r8</a:t>
            </a:r>
          </a:p>
          <a:p>
            <a:pPr marL="987425" lvl="2" defTabSz="914400">
              <a:lnSpc>
                <a:spcPct val="94000"/>
              </a:lnSpc>
              <a:spcBef>
                <a:spcPts val="500"/>
              </a:spcBef>
              <a:spcAft>
                <a:spcPts val="200"/>
              </a:spcAft>
              <a:buSzPct val="50000"/>
            </a:pPr>
            <a:endParaRPr lang="en-US" altLang="zh-CN" sz="2000" dirty="0"/>
          </a:p>
          <a:p>
            <a:pPr marL="1273175" lvl="2" indent="-285750" defTabSz="914400">
              <a:lnSpc>
                <a:spcPct val="94000"/>
              </a:lnSpc>
              <a:spcBef>
                <a:spcPts val="500"/>
              </a:spcBef>
              <a:spcAft>
                <a:spcPts val="200"/>
              </a:spcAft>
              <a:buSzPct val="50000"/>
              <a:buFont typeface="Wingdings" pitchFamily="2" charset="2"/>
              <a:buChar char="u"/>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其中第</a:t>
            </a:r>
            <a:r>
              <a:rPr lang="en-US" altLang="zh-CN" sz="2000" dirty="0"/>
              <a:t>1</a:t>
            </a:r>
            <a:r>
              <a:rPr lang="zh-CN" altLang="en-US" sz="2000" dirty="0"/>
              <a:t>、</a:t>
            </a:r>
            <a:r>
              <a:rPr lang="en-US" altLang="zh-CN" sz="2000" dirty="0"/>
              <a:t>2</a:t>
            </a:r>
            <a:r>
              <a:rPr lang="zh-CN" altLang="en-US" sz="2000" dirty="0"/>
              <a:t>条指令和</a:t>
            </a:r>
            <a:r>
              <a:rPr lang="en-US" altLang="zh-CN" sz="2000" dirty="0"/>
              <a:t>2</a:t>
            </a:r>
            <a:r>
              <a:rPr lang="zh-CN" altLang="en-US" sz="2000" dirty="0"/>
              <a:t>、</a:t>
            </a:r>
            <a:r>
              <a:rPr lang="en-US" altLang="zh-CN" sz="2000" dirty="0"/>
              <a:t>3</a:t>
            </a:r>
            <a:r>
              <a:rPr lang="zh-CN" altLang="en-US" sz="2000" dirty="0"/>
              <a:t>条指令之间都有</a:t>
            </a:r>
            <a:r>
              <a:rPr lang="en-US" altLang="zh-CN" sz="2000" dirty="0"/>
              <a:t>RAW</a:t>
            </a:r>
            <a:r>
              <a:rPr lang="zh-CN" altLang="en-US" sz="2000" dirty="0"/>
              <a:t>依赖，原因是第</a:t>
            </a:r>
            <a:r>
              <a:rPr lang="en-US" altLang="zh-CN" sz="2000" dirty="0"/>
              <a:t>2</a:t>
            </a:r>
            <a:r>
              <a:rPr lang="zh-CN" altLang="en-US" sz="2000" dirty="0"/>
              <a:t>条指令的执行需要读取第</a:t>
            </a:r>
            <a:r>
              <a:rPr lang="en-US" altLang="zh-CN" sz="2000" dirty="0"/>
              <a:t>1</a:t>
            </a:r>
            <a:r>
              <a:rPr lang="zh-CN" altLang="en-US" sz="2000" dirty="0"/>
              <a:t>条指令的计算结果（存储在寄存器</a:t>
            </a:r>
            <a:r>
              <a:rPr lang="en-US" altLang="zh-CN" sz="2000" dirty="0"/>
              <a:t>r5</a:t>
            </a:r>
            <a:r>
              <a:rPr lang="zh-CN" altLang="en-US" sz="2000" dirty="0"/>
              <a:t>），同理，第</a:t>
            </a:r>
            <a:r>
              <a:rPr lang="en-US" altLang="zh-CN" sz="2000" dirty="0"/>
              <a:t>3</a:t>
            </a:r>
            <a:r>
              <a:rPr lang="zh-CN" altLang="en-US" sz="2000" dirty="0"/>
              <a:t>条指令的执行需要读取第</a:t>
            </a:r>
            <a:r>
              <a:rPr lang="en-US" altLang="zh-CN" sz="2000" dirty="0"/>
              <a:t>2</a:t>
            </a:r>
            <a:r>
              <a:rPr lang="zh-CN" altLang="en-US" sz="2000" dirty="0"/>
              <a:t>条指令的计算结果（存储在寄存器</a:t>
            </a:r>
            <a:r>
              <a:rPr lang="en-US" altLang="zh-CN" sz="2000" dirty="0"/>
              <a:t>r7</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必须等待上一条指令的写回阶段结束，下一条指令的译码阶段才能开始进行，否则就会引发数据错误。</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4791407" y="2200733"/>
            <a:ext cx="6572876"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4501114" y="2509930"/>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4096166" y="199174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3699014" y="29134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4791407"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5483736"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6176065"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6868394"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5485951"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6178280"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C661ED77-DB9B-4A4E-B5A9-4F11F8EFCD26}"/>
              </a:ext>
            </a:extLst>
          </p:cNvPr>
          <p:cNvSpPr/>
          <p:nvPr/>
        </p:nvSpPr>
        <p:spPr>
          <a:xfrm>
            <a:off x="6870609"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7562938"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6172176"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43B3FAC2-1338-4572-8B4B-33ECADD189BF}"/>
              </a:ext>
            </a:extLst>
          </p:cNvPr>
          <p:cNvSpPr/>
          <p:nvPr/>
        </p:nvSpPr>
        <p:spPr>
          <a:xfrm>
            <a:off x="6864505"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7556834"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8249163"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5483736" y="22007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5483736"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6176065"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6870500"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7560723"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8259121"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8954107"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9646436"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10367423"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11056839" y="2200733"/>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4751817" y="180131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5463941" y="180131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6119592"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6809007"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7510339"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8195924"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8871372"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9587651"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10303456" y="180483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7556834"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8261778"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8931236"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5" name="直接箭头连接符 4">
            <a:extLst>
              <a:ext uri="{FF2B5EF4-FFF2-40B4-BE49-F238E27FC236}">
                <a16:creationId xmlns:a16="http://schemas.microsoft.com/office/drawing/2014/main" id="{6CBC850C-B2DA-4264-B58E-5957E63DDAEC}"/>
              </a:ext>
            </a:extLst>
          </p:cNvPr>
          <p:cNvCxnSpPr>
            <a:cxnSpLocks/>
          </p:cNvCxnSpPr>
          <p:nvPr/>
        </p:nvCxnSpPr>
        <p:spPr>
          <a:xfrm flipH="1">
            <a:off x="6172176" y="2843646"/>
            <a:ext cx="2076987" cy="1782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2D7881CC-DA9C-400E-BCF3-347DE6CA3D32}"/>
              </a:ext>
            </a:extLst>
          </p:cNvPr>
          <p:cNvCxnSpPr>
            <a:cxnSpLocks/>
          </p:cNvCxnSpPr>
          <p:nvPr/>
        </p:nvCxnSpPr>
        <p:spPr>
          <a:xfrm flipH="1">
            <a:off x="6854047" y="3463075"/>
            <a:ext cx="2106571" cy="14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9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流水线阻塞</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39</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47657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为了保证指令的正确执行，最直接的解决办法就是阻塞下一条指令，让第</a:t>
            </a:r>
            <a:r>
              <a:rPr lang="en-US" altLang="zh-CN" sz="2000" dirty="0"/>
              <a:t>2</a:t>
            </a:r>
            <a:r>
              <a:rPr lang="zh-CN" altLang="en-US" sz="2000" dirty="0"/>
              <a:t>条指令等待</a:t>
            </a:r>
            <a:r>
              <a:rPr lang="en-US" altLang="zh-CN" sz="2000" dirty="0"/>
              <a:t>3</a:t>
            </a:r>
            <a:r>
              <a:rPr lang="zh-CN" altLang="en-US" sz="2000" dirty="0"/>
              <a:t>个时钟周期，这样等待第</a:t>
            </a:r>
            <a:r>
              <a:rPr lang="en-US" altLang="zh-CN" sz="2000" dirty="0"/>
              <a:t>1</a:t>
            </a:r>
            <a:r>
              <a:rPr lang="zh-CN" altLang="en-US" sz="2000" dirty="0"/>
              <a:t>条指令将结果写入寄存器，第</a:t>
            </a:r>
            <a:r>
              <a:rPr lang="en-US" altLang="zh-CN" sz="2000" dirty="0"/>
              <a:t>2</a:t>
            </a:r>
            <a:r>
              <a:rPr lang="zh-CN" altLang="en-US" sz="2000" dirty="0"/>
              <a:t>条指令才开始读取寄存器内容。</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流水线阻塞的具体实现方式称为</a:t>
            </a:r>
            <a:r>
              <a:rPr lang="zh-CN" altLang="en-US" sz="2000" dirty="0">
                <a:solidFill>
                  <a:srgbClr val="FF0000"/>
                </a:solidFill>
              </a:rPr>
              <a:t>气泡（</a:t>
            </a:r>
            <a:r>
              <a:rPr lang="en-US" altLang="zh-CN" sz="2000" dirty="0">
                <a:solidFill>
                  <a:srgbClr val="FF0000"/>
                </a:solidFill>
              </a:rPr>
              <a:t>Bubble</a:t>
            </a:r>
            <a:r>
              <a:rPr lang="zh-CN" altLang="en-US" sz="2000" dirty="0">
                <a:solidFill>
                  <a:srgbClr val="FF0000"/>
                </a:solidFill>
              </a:rPr>
              <a:t>），</a:t>
            </a:r>
            <a:r>
              <a:rPr lang="zh-CN" altLang="en-US" sz="2000" dirty="0"/>
              <a:t>即阻止寄存器内容改变并通知下一级流水线指令无效，因此流水线阻塞有时又会被称为气泡。</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2830237" y="3828417"/>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870957" y="4156937"/>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1118539" y="3603358"/>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158673" y="3609549"/>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2830237"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3522566"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4214895"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4907225" y="4052849"/>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3524781"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4217110" y="4654622"/>
            <a:ext cx="210924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译码阻塞（数据相关）</a:t>
            </a:r>
          </a:p>
        </p:txBody>
      </p:sp>
      <p:sp>
        <p:nvSpPr>
          <p:cNvPr id="17" name="矩形 16">
            <a:extLst>
              <a:ext uri="{FF2B5EF4-FFF2-40B4-BE49-F238E27FC236}">
                <a16:creationId xmlns:a16="http://schemas.microsoft.com/office/drawing/2014/main" id="{C661ED77-DB9B-4A4E-B5A9-4F11F8EFCD26}"/>
              </a:ext>
            </a:extLst>
          </p:cNvPr>
          <p:cNvSpPr/>
          <p:nvPr/>
        </p:nvSpPr>
        <p:spPr>
          <a:xfrm>
            <a:off x="7018682"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7711011"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4211006" y="5251332"/>
            <a:ext cx="2109242" cy="427911"/>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取指阻塞（结构相关）</a:t>
            </a:r>
          </a:p>
        </p:txBody>
      </p:sp>
      <p:sp>
        <p:nvSpPr>
          <p:cNvPr id="20" name="矩形 19">
            <a:extLst>
              <a:ext uri="{FF2B5EF4-FFF2-40B4-BE49-F238E27FC236}">
                <a16:creationId xmlns:a16="http://schemas.microsoft.com/office/drawing/2014/main" id="{43B3FAC2-1338-4572-8B4B-33ECADD189BF}"/>
              </a:ext>
            </a:extLst>
          </p:cNvPr>
          <p:cNvSpPr/>
          <p:nvPr/>
        </p:nvSpPr>
        <p:spPr>
          <a:xfrm>
            <a:off x="9095669" y="5248170"/>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9821036" y="524817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10513365" y="524817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3522566" y="3828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3522566"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4214895"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4909330"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5599553"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6297951"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6992937"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7685266"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8406253"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9095669" y="3828417"/>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2790647" y="342900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3502771" y="342900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4158422"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4847837"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5549169"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6234754"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6910202"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7626481"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8342286" y="343252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5595664"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8403340"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11205694" y="5248170"/>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6" name="矩形 45">
            <a:extLst>
              <a:ext uri="{FF2B5EF4-FFF2-40B4-BE49-F238E27FC236}">
                <a16:creationId xmlns:a16="http://schemas.microsoft.com/office/drawing/2014/main" id="{49010E2E-8848-491E-9DA1-E6B4BE4AABAA}"/>
              </a:ext>
            </a:extLst>
          </p:cNvPr>
          <p:cNvSpPr/>
          <p:nvPr/>
        </p:nvSpPr>
        <p:spPr>
          <a:xfrm>
            <a:off x="1014645" y="4700882"/>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9" name="矩形 48">
            <a:extLst>
              <a:ext uri="{FF2B5EF4-FFF2-40B4-BE49-F238E27FC236}">
                <a16:creationId xmlns:a16="http://schemas.microsoft.com/office/drawing/2014/main" id="{4A12866C-5796-4176-9369-2AD3965799DD}"/>
              </a:ext>
            </a:extLst>
          </p:cNvPr>
          <p:cNvSpPr/>
          <p:nvPr/>
        </p:nvSpPr>
        <p:spPr>
          <a:xfrm>
            <a:off x="1029197" y="529759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54" name="矩形 53">
            <a:extLst>
              <a:ext uri="{FF2B5EF4-FFF2-40B4-BE49-F238E27FC236}">
                <a16:creationId xmlns:a16="http://schemas.microsoft.com/office/drawing/2014/main" id="{056E4B01-F285-47A0-90F2-A05299700E45}"/>
              </a:ext>
            </a:extLst>
          </p:cNvPr>
          <p:cNvSpPr/>
          <p:nvPr/>
        </p:nvSpPr>
        <p:spPr>
          <a:xfrm>
            <a:off x="6326353"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5" name="矩形 54">
            <a:extLst>
              <a:ext uri="{FF2B5EF4-FFF2-40B4-BE49-F238E27FC236}">
                <a16:creationId xmlns:a16="http://schemas.microsoft.com/office/drawing/2014/main" id="{EA6B6F46-7986-48A9-9699-4A78C4658911}"/>
              </a:ext>
            </a:extLst>
          </p:cNvPr>
          <p:cNvSpPr/>
          <p:nvPr/>
        </p:nvSpPr>
        <p:spPr>
          <a:xfrm>
            <a:off x="7012577" y="5248170"/>
            <a:ext cx="20830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译码阻塞（数据相关）</a:t>
            </a:r>
          </a:p>
        </p:txBody>
      </p:sp>
      <p:cxnSp>
        <p:nvCxnSpPr>
          <p:cNvPr id="57" name="直接连接符 56">
            <a:extLst>
              <a:ext uri="{FF2B5EF4-FFF2-40B4-BE49-F238E27FC236}">
                <a16:creationId xmlns:a16="http://schemas.microsoft.com/office/drawing/2014/main" id="{A160D2D8-158A-4E12-A7AD-039A22F6D02B}"/>
              </a:ext>
            </a:extLst>
          </p:cNvPr>
          <p:cNvCxnSpPr>
            <a:cxnSpLocks/>
          </p:cNvCxnSpPr>
          <p:nvPr/>
        </p:nvCxnSpPr>
        <p:spPr>
          <a:xfrm flipV="1">
            <a:off x="9821036" y="3832822"/>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17BB79A3-203C-4CC7-95BC-31D8E56045AC}"/>
              </a:ext>
            </a:extLst>
          </p:cNvPr>
          <p:cNvSpPr/>
          <p:nvPr/>
        </p:nvSpPr>
        <p:spPr>
          <a:xfrm>
            <a:off x="9072349"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60" name="矩形 59">
            <a:extLst>
              <a:ext uri="{FF2B5EF4-FFF2-40B4-BE49-F238E27FC236}">
                <a16:creationId xmlns:a16="http://schemas.microsoft.com/office/drawing/2014/main" id="{57717222-8D43-4FA1-AF56-3389A8E07131}"/>
              </a:ext>
            </a:extLst>
          </p:cNvPr>
          <p:cNvSpPr/>
          <p:nvPr/>
        </p:nvSpPr>
        <p:spPr>
          <a:xfrm>
            <a:off x="6320248" y="5248170"/>
            <a:ext cx="692329" cy="431073"/>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61" name="矩形 60">
            <a:extLst>
              <a:ext uri="{FF2B5EF4-FFF2-40B4-BE49-F238E27FC236}">
                <a16:creationId xmlns:a16="http://schemas.microsoft.com/office/drawing/2014/main" id="{F651F96B-AD07-4BB8-84E0-6B1DA643139A}"/>
              </a:ext>
            </a:extLst>
          </p:cNvPr>
          <p:cNvSpPr/>
          <p:nvPr/>
        </p:nvSpPr>
        <p:spPr>
          <a:xfrm>
            <a:off x="1029197" y="410417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Tree>
    <p:extLst>
      <p:ext uri="{BB962C8B-B14F-4D97-AF65-F5344CB8AC3E}">
        <p14:creationId xmlns:p14="http://schemas.microsoft.com/office/powerpoint/2010/main" val="221573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计算机语言</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高级编程语言</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a:t>
            </a:fld>
            <a:endParaRPr lang="zh-CN" altLang="en-US"/>
          </a:p>
        </p:txBody>
      </p:sp>
      <p:sp>
        <p:nvSpPr>
          <p:cNvPr id="9" name="文本框 8">
            <a:extLst>
              <a:ext uri="{FF2B5EF4-FFF2-40B4-BE49-F238E27FC236}">
                <a16:creationId xmlns:a16="http://schemas.microsoft.com/office/drawing/2014/main" id="{2FCBBD71-7894-4210-A174-9235C00C5E18}"/>
              </a:ext>
            </a:extLst>
          </p:cNvPr>
          <p:cNvSpPr txBox="1"/>
          <p:nvPr/>
        </p:nvSpPr>
        <p:spPr>
          <a:xfrm>
            <a:off x="718782" y="1721905"/>
            <a:ext cx="10754436" cy="646331"/>
          </a:xfrm>
          <a:prstGeom prst="rect">
            <a:avLst/>
          </a:prstGeom>
          <a:noFill/>
        </p:spPr>
        <p:txBody>
          <a:bodyPr wrap="square" rtlCol="0">
            <a:spAutoFit/>
          </a:bodyPr>
          <a:lstStyle/>
          <a:p>
            <a:r>
              <a:rPr lang="zh-CN" altLang="en-US" dirty="0"/>
              <a:t>       为了减轻程序员的工作负担，增强程序的通用性，人们进一步设计了编写容易、可读性好并且可移植的高级编程语言，比如C、C++、Python、Java等。</a:t>
            </a:r>
          </a:p>
        </p:txBody>
      </p:sp>
      <p:sp>
        <p:nvSpPr>
          <p:cNvPr id="21" name="文本框 20">
            <a:extLst>
              <a:ext uri="{FF2B5EF4-FFF2-40B4-BE49-F238E27FC236}">
                <a16:creationId xmlns:a16="http://schemas.microsoft.com/office/drawing/2014/main" id="{3330C028-DF58-470A-8E4B-3CE96F02EE57}"/>
              </a:ext>
            </a:extLst>
          </p:cNvPr>
          <p:cNvSpPr txBox="1"/>
          <p:nvPr/>
        </p:nvSpPr>
        <p:spPr>
          <a:xfrm>
            <a:off x="1145274" y="6197845"/>
            <a:ext cx="9901451" cy="369332"/>
          </a:xfrm>
          <a:prstGeom prst="rect">
            <a:avLst/>
          </a:prstGeom>
          <a:noFill/>
        </p:spPr>
        <p:txBody>
          <a:bodyPr wrap="square" rtlCol="0">
            <a:spAutoFit/>
          </a:bodyPr>
          <a:lstStyle/>
          <a:p>
            <a:pPr algn="ctr"/>
            <a:r>
              <a:rPr lang="zh-CN" altLang="en-US" dirty="0"/>
              <a:t>由高级编程语言编写的源文件</a:t>
            </a:r>
            <a:r>
              <a:rPr lang="zh-CN" altLang="en-US" dirty="0">
                <a:solidFill>
                  <a:srgbClr val="FF0000"/>
                </a:solidFill>
              </a:rPr>
              <a:t>不能</a:t>
            </a:r>
            <a:r>
              <a:rPr lang="zh-CN" altLang="en-US" dirty="0"/>
              <a:t>直接执行</a:t>
            </a:r>
          </a:p>
        </p:txBody>
      </p:sp>
      <p:pic>
        <p:nvPicPr>
          <p:cNvPr id="11" name="图片 10">
            <a:extLst>
              <a:ext uri="{FF2B5EF4-FFF2-40B4-BE49-F238E27FC236}">
                <a16:creationId xmlns:a16="http://schemas.microsoft.com/office/drawing/2014/main" id="{E19A1B9B-2E43-4ED3-9B8D-10F820862D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782" y="2909033"/>
            <a:ext cx="2645981" cy="1674410"/>
          </a:xfrm>
          <a:prstGeom prst="rect">
            <a:avLst/>
          </a:prstGeom>
        </p:spPr>
      </p:pic>
      <p:pic>
        <p:nvPicPr>
          <p:cNvPr id="15" name="图片 14">
            <a:extLst>
              <a:ext uri="{FF2B5EF4-FFF2-40B4-BE49-F238E27FC236}">
                <a16:creationId xmlns:a16="http://schemas.microsoft.com/office/drawing/2014/main" id="{5A66F946-3497-46CD-B715-8C5FE15D1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5062" y="2864676"/>
            <a:ext cx="2646000" cy="1762714"/>
          </a:xfrm>
          <a:prstGeom prst="rect">
            <a:avLst/>
          </a:prstGeom>
        </p:spPr>
      </p:pic>
      <p:pic>
        <p:nvPicPr>
          <p:cNvPr id="17" name="图片 16">
            <a:extLst>
              <a:ext uri="{FF2B5EF4-FFF2-40B4-BE49-F238E27FC236}">
                <a16:creationId xmlns:a16="http://schemas.microsoft.com/office/drawing/2014/main" id="{4A099EB0-4831-4E09-AE54-1C8FD8EAA40E}"/>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864000" y="2909033"/>
            <a:ext cx="2232000" cy="1674000"/>
          </a:xfrm>
          <a:prstGeom prst="rect">
            <a:avLst/>
          </a:prstGeom>
        </p:spPr>
      </p:pic>
      <p:pic>
        <p:nvPicPr>
          <p:cNvPr id="19" name="图片 18">
            <a:extLst>
              <a:ext uri="{FF2B5EF4-FFF2-40B4-BE49-F238E27FC236}">
                <a16:creationId xmlns:a16="http://schemas.microsoft.com/office/drawing/2014/main" id="{232DD8A7-49CE-4DC8-B6F1-877368A5DA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1062" y="2864676"/>
            <a:ext cx="2353031" cy="1674000"/>
          </a:xfrm>
          <a:prstGeom prst="rect">
            <a:avLst/>
          </a:prstGeom>
        </p:spPr>
      </p:pic>
      <p:cxnSp>
        <p:nvCxnSpPr>
          <p:cNvPr id="26" name="直接箭头连接符 25">
            <a:extLst>
              <a:ext uri="{FF2B5EF4-FFF2-40B4-BE49-F238E27FC236}">
                <a16:creationId xmlns:a16="http://schemas.microsoft.com/office/drawing/2014/main" id="{3056C390-78DB-4B5F-A6CD-0D86BF45F7F0}"/>
              </a:ext>
            </a:extLst>
          </p:cNvPr>
          <p:cNvCxnSpPr>
            <a:stCxn id="17" idx="2"/>
          </p:cNvCxnSpPr>
          <p:nvPr/>
        </p:nvCxnSpPr>
        <p:spPr>
          <a:xfrm>
            <a:off x="4980000" y="4583033"/>
            <a:ext cx="0" cy="381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1A9AE27-6C2F-4A75-800E-0A5F92E2145A}"/>
              </a:ext>
            </a:extLst>
          </p:cNvPr>
          <p:cNvCxnSpPr>
            <a:cxnSpLocks/>
          </p:cNvCxnSpPr>
          <p:nvPr/>
        </p:nvCxnSpPr>
        <p:spPr>
          <a:xfrm>
            <a:off x="8024888" y="4501935"/>
            <a:ext cx="0" cy="395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9B211F9-DB2C-4C03-8DCB-742D77FC6001}"/>
              </a:ext>
            </a:extLst>
          </p:cNvPr>
          <p:cNvCxnSpPr>
            <a:cxnSpLocks/>
          </p:cNvCxnSpPr>
          <p:nvPr/>
        </p:nvCxnSpPr>
        <p:spPr>
          <a:xfrm flipH="1">
            <a:off x="10517576" y="4444970"/>
            <a:ext cx="1" cy="484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ECBAE73-0729-4A72-892B-8C9E8393C5D7}"/>
              </a:ext>
            </a:extLst>
          </p:cNvPr>
          <p:cNvSpPr/>
          <p:nvPr/>
        </p:nvSpPr>
        <p:spPr>
          <a:xfrm>
            <a:off x="1426219" y="4835411"/>
            <a:ext cx="723276" cy="461665"/>
          </a:xfrm>
          <a:prstGeom prst="rect">
            <a:avLst/>
          </a:prstGeom>
          <a:noFill/>
        </p:spPr>
        <p:txBody>
          <a:bodyPr wrap="square" lIns="91440" tIns="45720" rIns="91440" bIns="45720">
            <a:spAutoFit/>
          </a:bodyPr>
          <a:lstStyle/>
          <a:p>
            <a:pPr algn="ctr"/>
            <a:r>
              <a:rPr lang="en-US" altLang="zh-CN" sz="2400" b="0" cap="none" spc="0" dirty="0">
                <a:ln w="0"/>
                <a:effectLst>
                  <a:outerShdw blurRad="38100" dist="19050" dir="2700000" algn="tl" rotWithShape="0">
                    <a:schemeClr val="dk1">
                      <a:alpha val="40000"/>
                    </a:schemeClr>
                  </a:outerShdw>
                </a:effectLst>
              </a:rPr>
              <a:t>.c</a:t>
            </a:r>
            <a:endParaRPr lang="zh-CN" altLang="en-US" sz="2400" b="0" cap="none" spc="0" dirty="0">
              <a:ln w="0"/>
              <a:effectLst>
                <a:outerShdw blurRad="38100" dist="19050" dir="2700000" algn="tl" rotWithShape="0">
                  <a:schemeClr val="dk1">
                    <a:alpha val="40000"/>
                  </a:schemeClr>
                </a:outerShdw>
              </a:effectLst>
            </a:endParaRPr>
          </a:p>
        </p:txBody>
      </p:sp>
      <p:sp>
        <p:nvSpPr>
          <p:cNvPr id="34" name="矩形 33">
            <a:extLst>
              <a:ext uri="{FF2B5EF4-FFF2-40B4-BE49-F238E27FC236}">
                <a16:creationId xmlns:a16="http://schemas.microsoft.com/office/drawing/2014/main" id="{98536D48-3428-4FA8-954E-EFFFD5B2227A}"/>
              </a:ext>
            </a:extLst>
          </p:cNvPr>
          <p:cNvSpPr/>
          <p:nvPr/>
        </p:nvSpPr>
        <p:spPr>
          <a:xfrm>
            <a:off x="4585890" y="4838810"/>
            <a:ext cx="76655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.cpp</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5" name="矩形 34">
            <a:extLst>
              <a:ext uri="{FF2B5EF4-FFF2-40B4-BE49-F238E27FC236}">
                <a16:creationId xmlns:a16="http://schemas.microsoft.com/office/drawing/2014/main" id="{D5BF1E43-BF95-42C5-829A-2D6817DD158C}"/>
              </a:ext>
            </a:extLst>
          </p:cNvPr>
          <p:cNvSpPr/>
          <p:nvPr/>
        </p:nvSpPr>
        <p:spPr>
          <a:xfrm>
            <a:off x="7712057" y="4837865"/>
            <a:ext cx="5950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.py</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6" name="矩形 35">
            <a:extLst>
              <a:ext uri="{FF2B5EF4-FFF2-40B4-BE49-F238E27FC236}">
                <a16:creationId xmlns:a16="http://schemas.microsoft.com/office/drawing/2014/main" id="{F0EF95A8-2232-4A9E-A631-ECF9D4F9EF49}"/>
              </a:ext>
            </a:extLst>
          </p:cNvPr>
          <p:cNvSpPr/>
          <p:nvPr/>
        </p:nvSpPr>
        <p:spPr>
          <a:xfrm>
            <a:off x="10099834" y="4835410"/>
            <a:ext cx="835485"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a:t>
            </a:r>
            <a:r>
              <a:rPr lang="en-US" altLang="zh-CN" sz="2400" b="0" cap="none" spc="0" dirty="0">
                <a:ln w="0"/>
                <a:solidFill>
                  <a:schemeClr val="tx1"/>
                </a:solidFill>
                <a:effectLst>
                  <a:outerShdw blurRad="38100" dist="19050" dir="2700000" algn="tl" rotWithShape="0">
                    <a:schemeClr val="dk1">
                      <a:alpha val="40000"/>
                    </a:schemeClr>
                  </a:outerShdw>
                </a:effectLst>
              </a:rPr>
              <a:t>java</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cxnSp>
        <p:nvCxnSpPr>
          <p:cNvPr id="38" name="直接箭头连接符 37">
            <a:extLst>
              <a:ext uri="{FF2B5EF4-FFF2-40B4-BE49-F238E27FC236}">
                <a16:creationId xmlns:a16="http://schemas.microsoft.com/office/drawing/2014/main" id="{4D763D6E-916D-46DC-9982-E01BF5B189C9}"/>
              </a:ext>
            </a:extLst>
          </p:cNvPr>
          <p:cNvCxnSpPr/>
          <p:nvPr/>
        </p:nvCxnSpPr>
        <p:spPr>
          <a:xfrm>
            <a:off x="1787857" y="4583033"/>
            <a:ext cx="0" cy="381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图形 41" descr="关闭">
            <a:extLst>
              <a:ext uri="{FF2B5EF4-FFF2-40B4-BE49-F238E27FC236}">
                <a16:creationId xmlns:a16="http://schemas.microsoft.com/office/drawing/2014/main" id="{BA7EC468-236F-413A-B657-D74F9566E1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4572" y="5354670"/>
            <a:ext cx="457200" cy="457200"/>
          </a:xfrm>
          <a:prstGeom prst="rect">
            <a:avLst/>
          </a:prstGeom>
        </p:spPr>
      </p:pic>
      <p:pic>
        <p:nvPicPr>
          <p:cNvPr id="43" name="图形 42" descr="关闭">
            <a:extLst>
              <a:ext uri="{FF2B5EF4-FFF2-40B4-BE49-F238E27FC236}">
                <a16:creationId xmlns:a16="http://schemas.microsoft.com/office/drawing/2014/main" id="{A6D1753B-59A4-4230-8492-D3C0A39E5A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1291" y="5354670"/>
            <a:ext cx="457200" cy="457200"/>
          </a:xfrm>
          <a:prstGeom prst="rect">
            <a:avLst/>
          </a:prstGeom>
        </p:spPr>
      </p:pic>
      <p:pic>
        <p:nvPicPr>
          <p:cNvPr id="44" name="图形 43" descr="关闭">
            <a:extLst>
              <a:ext uri="{FF2B5EF4-FFF2-40B4-BE49-F238E27FC236}">
                <a16:creationId xmlns:a16="http://schemas.microsoft.com/office/drawing/2014/main" id="{5FD06D0C-1538-4A27-8433-350B034ED1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49892" y="5354670"/>
            <a:ext cx="457200" cy="457200"/>
          </a:xfrm>
          <a:prstGeom prst="rect">
            <a:avLst/>
          </a:prstGeom>
        </p:spPr>
      </p:pic>
      <p:pic>
        <p:nvPicPr>
          <p:cNvPr id="45" name="图形 44" descr="关闭">
            <a:extLst>
              <a:ext uri="{FF2B5EF4-FFF2-40B4-BE49-F238E27FC236}">
                <a16:creationId xmlns:a16="http://schemas.microsoft.com/office/drawing/2014/main" id="{BB97581B-645C-4783-A331-9BA2CF50E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8828" y="5351842"/>
            <a:ext cx="457200" cy="457200"/>
          </a:xfrm>
          <a:prstGeom prst="rect">
            <a:avLst/>
          </a:prstGeom>
        </p:spPr>
      </p:pic>
    </p:spTree>
    <p:extLst>
      <p:ext uri="{BB962C8B-B14F-4D97-AF65-F5344CB8AC3E}">
        <p14:creationId xmlns:p14="http://schemas.microsoft.com/office/powerpoint/2010/main" val="206656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4" grpId="0"/>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前递（</a:t>
            </a:r>
            <a:r>
              <a:rPr lang="en-US" altLang="zh-CN" dirty="0"/>
              <a:t>Forwarding</a:t>
            </a:r>
            <a:r>
              <a:rPr lang="zh-CN" altLang="zh-CN" dirty="0"/>
              <a:t>）</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40</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29703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使用流水线阻塞技术，虽然避免数据错误的产生，但是指令流水线的效率会大大降低，因为数据冒险的发生过于频繁并且导致的延迟太长，因此产生了另一种解决方法，称为</a:t>
            </a:r>
            <a:r>
              <a:rPr lang="zh-CN" altLang="en-US" sz="2000" dirty="0">
                <a:solidFill>
                  <a:srgbClr val="FF0000"/>
                </a:solidFill>
              </a:rPr>
              <a:t>前递（</a:t>
            </a:r>
            <a:r>
              <a:rPr lang="en-US" altLang="zh-CN" sz="2000" dirty="0">
                <a:solidFill>
                  <a:srgbClr val="FF0000"/>
                </a:solidFill>
              </a:rPr>
              <a:t>Forwarding</a:t>
            </a:r>
            <a:r>
              <a:rPr lang="zh-CN" altLang="en-US" sz="2000" dirty="0">
                <a:solidFill>
                  <a:srgbClr val="FF0000"/>
                </a:solidFill>
              </a:rPr>
              <a:t>）或者旁路（</a:t>
            </a:r>
            <a:r>
              <a:rPr lang="en-US" altLang="zh-CN" sz="2000" dirty="0">
                <a:solidFill>
                  <a:srgbClr val="FF0000"/>
                </a:solidFill>
              </a:rPr>
              <a:t>Bypassing</a:t>
            </a:r>
            <a:r>
              <a:rPr lang="zh-CN" altLang="en-US" sz="2000" dirty="0">
                <a:solidFill>
                  <a:srgbClr val="FF0000"/>
                </a:solidFill>
              </a:rPr>
              <a:t>）</a:t>
            </a:r>
            <a:r>
              <a:rPr lang="zh-CN" altLang="en-US" sz="2000" dirty="0"/>
              <a:t>，前递的含义是</a:t>
            </a:r>
            <a:r>
              <a:rPr lang="zh-CN" altLang="en-US" sz="2000" dirty="0">
                <a:solidFill>
                  <a:srgbClr val="FF0000"/>
                </a:solidFill>
              </a:rPr>
              <a:t>从内部资源中直接提前得到缺少的运算项</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在这种情况下，我们将原本</a:t>
            </a:r>
            <a:r>
              <a:rPr lang="en-US" altLang="zh-CN" sz="2000" dirty="0"/>
              <a:t>3</a:t>
            </a:r>
            <a:r>
              <a:rPr lang="zh-CN" altLang="en-US" sz="2000" dirty="0"/>
              <a:t>个时钟周期的延迟减少到</a:t>
            </a:r>
            <a:r>
              <a:rPr lang="en-US" altLang="zh-CN" sz="2000" dirty="0"/>
              <a:t>1</a:t>
            </a:r>
            <a:r>
              <a:rPr lang="zh-CN" altLang="en-US" sz="2000" dirty="0"/>
              <a:t>个时钟周期，大大提高了指令流水线的效率，减少了数据冒险所带来的影响。</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2934365" y="3916916"/>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975085" y="4245436"/>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1222667" y="3691857"/>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262801" y="3698048"/>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2934365"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3626694"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4319023"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5011353" y="4141348"/>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3628909"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4321239" y="4743121"/>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sp>
        <p:nvSpPr>
          <p:cNvPr id="17" name="矩形 16">
            <a:extLst>
              <a:ext uri="{FF2B5EF4-FFF2-40B4-BE49-F238E27FC236}">
                <a16:creationId xmlns:a16="http://schemas.microsoft.com/office/drawing/2014/main" id="{C661ED77-DB9B-4A4E-B5A9-4F11F8EFCD26}"/>
              </a:ext>
            </a:extLst>
          </p:cNvPr>
          <p:cNvSpPr/>
          <p:nvPr/>
        </p:nvSpPr>
        <p:spPr>
          <a:xfrm>
            <a:off x="5703681"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6396010"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4315134" y="5339831"/>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sp>
        <p:nvSpPr>
          <p:cNvPr id="20" name="矩形 19">
            <a:extLst>
              <a:ext uri="{FF2B5EF4-FFF2-40B4-BE49-F238E27FC236}">
                <a16:creationId xmlns:a16="http://schemas.microsoft.com/office/drawing/2014/main" id="{43B3FAC2-1338-4572-8B4B-33ECADD189BF}"/>
              </a:ext>
            </a:extLst>
          </p:cNvPr>
          <p:cNvSpPr/>
          <p:nvPr/>
        </p:nvSpPr>
        <p:spPr>
          <a:xfrm>
            <a:off x="6387689" y="5339831"/>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7113056"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7805385"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3626694" y="391691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3626694"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4319023"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5013458"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5703681"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6402079"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7097065"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7789394"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8510381"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9199797" y="3916916"/>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2894775" y="35174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3606899" y="35174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4262550"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4951965"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5653297"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6338882"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7014330"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7730609"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8446414" y="352102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5699792"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7088339"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8497714" y="5339831"/>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3" name="矩形 2">
            <a:extLst>
              <a:ext uri="{FF2B5EF4-FFF2-40B4-BE49-F238E27FC236}">
                <a16:creationId xmlns:a16="http://schemas.microsoft.com/office/drawing/2014/main" id="{8461A126-3E93-42A8-9D95-E101F40F310B}"/>
              </a:ext>
            </a:extLst>
          </p:cNvPr>
          <p:cNvSpPr/>
          <p:nvPr/>
        </p:nvSpPr>
        <p:spPr>
          <a:xfrm>
            <a:off x="131524" y="4187377"/>
            <a:ext cx="3141051" cy="323807"/>
          </a:xfrm>
          <a:prstGeom prst="rect">
            <a:avLst/>
          </a:prstGeom>
        </p:spPr>
        <p:txBody>
          <a:bodyPr wrap="square">
            <a:spAutoFit/>
          </a:bodyPr>
          <a:lstStyle/>
          <a:p>
            <a:pPr marL="987425" lvl="2" defTabSz="914400">
              <a:lnSpc>
                <a:spcPct val="94000"/>
              </a:lnSpc>
              <a:spcBef>
                <a:spcPts val="500"/>
              </a:spcBef>
              <a:spcAft>
                <a:spcPts val="200"/>
              </a:spcAft>
              <a:buSzPct val="50000"/>
            </a:pPr>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
        <p:nvSpPr>
          <p:cNvPr id="46" name="矩形 45">
            <a:extLst>
              <a:ext uri="{FF2B5EF4-FFF2-40B4-BE49-F238E27FC236}">
                <a16:creationId xmlns:a16="http://schemas.microsoft.com/office/drawing/2014/main" id="{49010E2E-8848-491E-9DA1-E6B4BE4AABAA}"/>
              </a:ext>
            </a:extLst>
          </p:cNvPr>
          <p:cNvSpPr/>
          <p:nvPr/>
        </p:nvSpPr>
        <p:spPr>
          <a:xfrm>
            <a:off x="1118773" y="4789381"/>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9" name="矩形 48">
            <a:extLst>
              <a:ext uri="{FF2B5EF4-FFF2-40B4-BE49-F238E27FC236}">
                <a16:creationId xmlns:a16="http://schemas.microsoft.com/office/drawing/2014/main" id="{4A12866C-5796-4176-9369-2AD3965799DD}"/>
              </a:ext>
            </a:extLst>
          </p:cNvPr>
          <p:cNvSpPr/>
          <p:nvPr/>
        </p:nvSpPr>
        <p:spPr>
          <a:xfrm>
            <a:off x="1133325" y="5386091"/>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54" name="矩形 53">
            <a:extLst>
              <a:ext uri="{FF2B5EF4-FFF2-40B4-BE49-F238E27FC236}">
                <a16:creationId xmlns:a16="http://schemas.microsoft.com/office/drawing/2014/main" id="{056E4B01-F285-47A0-90F2-A05299700E45}"/>
              </a:ext>
            </a:extLst>
          </p:cNvPr>
          <p:cNvSpPr/>
          <p:nvPr/>
        </p:nvSpPr>
        <p:spPr>
          <a:xfrm>
            <a:off x="5011352"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5" name="矩形 54">
            <a:extLst>
              <a:ext uri="{FF2B5EF4-FFF2-40B4-BE49-F238E27FC236}">
                <a16:creationId xmlns:a16="http://schemas.microsoft.com/office/drawing/2014/main" id="{EA6B6F46-7986-48A9-9699-4A78C4658911}"/>
              </a:ext>
            </a:extLst>
          </p:cNvPr>
          <p:cNvSpPr/>
          <p:nvPr/>
        </p:nvSpPr>
        <p:spPr>
          <a:xfrm>
            <a:off x="5005247"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cxnSp>
        <p:nvCxnSpPr>
          <p:cNvPr id="57" name="直接连接符 56">
            <a:extLst>
              <a:ext uri="{FF2B5EF4-FFF2-40B4-BE49-F238E27FC236}">
                <a16:creationId xmlns:a16="http://schemas.microsoft.com/office/drawing/2014/main" id="{A160D2D8-158A-4E12-A7AD-039A22F6D02B}"/>
              </a:ext>
            </a:extLst>
          </p:cNvPr>
          <p:cNvCxnSpPr>
            <a:cxnSpLocks/>
          </p:cNvCxnSpPr>
          <p:nvPr/>
        </p:nvCxnSpPr>
        <p:spPr>
          <a:xfrm flipV="1">
            <a:off x="9925164" y="3921321"/>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17BB79A3-203C-4CC7-95BC-31D8E56045AC}"/>
              </a:ext>
            </a:extLst>
          </p:cNvPr>
          <p:cNvSpPr/>
          <p:nvPr/>
        </p:nvSpPr>
        <p:spPr>
          <a:xfrm>
            <a:off x="9176477"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1" name="矩形 50">
            <a:extLst>
              <a:ext uri="{FF2B5EF4-FFF2-40B4-BE49-F238E27FC236}">
                <a16:creationId xmlns:a16="http://schemas.microsoft.com/office/drawing/2014/main" id="{8BE1B6DD-3C49-47D4-9CCD-E1DD095F8197}"/>
              </a:ext>
            </a:extLst>
          </p:cNvPr>
          <p:cNvSpPr/>
          <p:nvPr/>
        </p:nvSpPr>
        <p:spPr>
          <a:xfrm>
            <a:off x="5699083"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cxnSp>
        <p:nvCxnSpPr>
          <p:cNvPr id="52" name="直接箭头连接符 51">
            <a:extLst>
              <a:ext uri="{FF2B5EF4-FFF2-40B4-BE49-F238E27FC236}">
                <a16:creationId xmlns:a16="http://schemas.microsoft.com/office/drawing/2014/main" id="{66D14799-799F-43D1-8DC7-64EA8C93D5F4}"/>
              </a:ext>
            </a:extLst>
          </p:cNvPr>
          <p:cNvCxnSpPr>
            <a:cxnSpLocks/>
            <a:stCxn id="13" idx="2"/>
            <a:endCxn id="54" idx="0"/>
          </p:cNvCxnSpPr>
          <p:nvPr/>
        </p:nvCxnSpPr>
        <p:spPr>
          <a:xfrm>
            <a:off x="4665188" y="4572422"/>
            <a:ext cx="692329" cy="170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DDDCF07B-8D17-4DB6-8CF1-61BA15AC746F}"/>
              </a:ext>
            </a:extLst>
          </p:cNvPr>
          <p:cNvCxnSpPr>
            <a:cxnSpLocks/>
          </p:cNvCxnSpPr>
          <p:nvPr/>
        </p:nvCxnSpPr>
        <p:spPr>
          <a:xfrm>
            <a:off x="6059904" y="5166194"/>
            <a:ext cx="692329" cy="170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82991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41</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38680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控制冒险（</a:t>
            </a:r>
            <a:r>
              <a:rPr lang="en-US" altLang="zh-CN" sz="2000" dirty="0"/>
              <a:t>Control hazard</a:t>
            </a:r>
            <a:r>
              <a:rPr lang="zh-CN" altLang="en-US" sz="2000" dirty="0"/>
              <a:t>）指的是</a:t>
            </a:r>
            <a:r>
              <a:rPr lang="zh-CN" altLang="en-US" sz="2000" dirty="0">
                <a:solidFill>
                  <a:srgbClr val="FF0000"/>
                </a:solidFill>
              </a:rPr>
              <a:t>尚未确定是否发生的分支指令</a:t>
            </a:r>
            <a:r>
              <a:rPr lang="zh-CN" altLang="en-US" sz="2000" dirty="0"/>
              <a:t>，如何进行下一次取指的问题。</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图中表示了分支指令</a:t>
            </a:r>
            <a:r>
              <a:rPr lang="en-US" altLang="zh-CN" sz="2000" dirty="0" err="1"/>
              <a:t>beq</a:t>
            </a:r>
            <a:r>
              <a:rPr lang="zh-CN" altLang="en-US" sz="2000" dirty="0"/>
              <a:t>会出现的控制冒险。当分支指令</a:t>
            </a:r>
            <a:r>
              <a:rPr lang="en-US" altLang="zh-CN" sz="2000" dirty="0" err="1"/>
              <a:t>beq</a:t>
            </a:r>
            <a:r>
              <a:rPr lang="zh-CN" altLang="en-US" sz="2000" dirty="0"/>
              <a:t>经过执行阶段，才能得出下一条指令的执行地址并将它输入程序计数器</a:t>
            </a:r>
            <a:r>
              <a:rPr lang="en-US" altLang="zh-CN" sz="2000" dirty="0"/>
              <a:t>PC</a:t>
            </a:r>
            <a:r>
              <a:rPr lang="zh-CN" altLang="en-US" sz="2000" dirty="0"/>
              <a:t>，但是此时指令流水线已经取回下一条指令，这时就可能导致取回错误的指令。</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F0BA4C53-72D7-49C1-9E9E-5DFE440A677B}"/>
              </a:ext>
            </a:extLst>
          </p:cNvPr>
          <p:cNvSpPr/>
          <p:nvPr/>
        </p:nvSpPr>
        <p:spPr>
          <a:xfrm>
            <a:off x="2046086" y="3777920"/>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217D9F23-2FAD-4C2D-80F0-2CDDAA6B9584}"/>
              </a:ext>
            </a:extLst>
          </p:cNvPr>
          <p:cNvSpPr/>
          <p:nvPr/>
        </p:nvSpPr>
        <p:spPr>
          <a:xfrm>
            <a:off x="1086220" y="378411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grpSp>
        <p:nvGrpSpPr>
          <p:cNvPr id="22" name="组合 21">
            <a:extLst>
              <a:ext uri="{FF2B5EF4-FFF2-40B4-BE49-F238E27FC236}">
                <a16:creationId xmlns:a16="http://schemas.microsoft.com/office/drawing/2014/main" id="{10CFD2E4-087F-4914-AA05-7CAC6E0AD16A}"/>
              </a:ext>
            </a:extLst>
          </p:cNvPr>
          <p:cNvGrpSpPr/>
          <p:nvPr/>
        </p:nvGrpSpPr>
        <p:grpSpPr>
          <a:xfrm>
            <a:off x="3718194" y="3603561"/>
            <a:ext cx="6617042" cy="2253407"/>
            <a:chOff x="3718194" y="3603561"/>
            <a:chExt cx="6617042" cy="2253407"/>
          </a:xfrm>
        </p:grpSpPr>
        <p:cxnSp>
          <p:nvCxnSpPr>
            <p:cNvPr id="7" name="直接箭头连接符 6">
              <a:extLst>
                <a:ext uri="{FF2B5EF4-FFF2-40B4-BE49-F238E27FC236}">
                  <a16:creationId xmlns:a16="http://schemas.microsoft.com/office/drawing/2014/main" id="{1B9FF361-DB7C-435A-900F-21AE87CA6199}"/>
                </a:ext>
              </a:extLst>
            </p:cNvPr>
            <p:cNvCxnSpPr>
              <a:cxnSpLocks/>
            </p:cNvCxnSpPr>
            <p:nvPr/>
          </p:nvCxnSpPr>
          <p:spPr>
            <a:xfrm flipV="1">
              <a:off x="3757784" y="3993457"/>
              <a:ext cx="6577452" cy="9522"/>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975E9B79-196C-41CD-ACB1-3048664A0101}"/>
                </a:ext>
              </a:extLst>
            </p:cNvPr>
            <p:cNvSpPr/>
            <p:nvPr/>
          </p:nvSpPr>
          <p:spPr>
            <a:xfrm>
              <a:off x="3757784"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053B573-7AD7-4076-94E5-8B01EEA210A5}"/>
                </a:ext>
              </a:extLst>
            </p:cNvPr>
            <p:cNvSpPr/>
            <p:nvPr/>
          </p:nvSpPr>
          <p:spPr>
            <a:xfrm>
              <a:off x="4450113"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E799ACED-6354-4025-BCDE-974CAF06B6CC}"/>
                </a:ext>
              </a:extLst>
            </p:cNvPr>
            <p:cNvSpPr/>
            <p:nvPr/>
          </p:nvSpPr>
          <p:spPr>
            <a:xfrm>
              <a:off x="5142442"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120B636F-D029-4766-AD8F-CC44BF9A55EC}"/>
                </a:ext>
              </a:extLst>
            </p:cNvPr>
            <p:cNvSpPr/>
            <p:nvPr/>
          </p:nvSpPr>
          <p:spPr>
            <a:xfrm>
              <a:off x="5834772" y="4227411"/>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6E0DC713-861C-47E0-A8EC-22E0A3E1D8AB}"/>
                </a:ext>
              </a:extLst>
            </p:cNvPr>
            <p:cNvSpPr/>
            <p:nvPr/>
          </p:nvSpPr>
          <p:spPr>
            <a:xfrm>
              <a:off x="4452328"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4EA87F38-441D-43E3-896F-EA74338F5269}"/>
                </a:ext>
              </a:extLst>
            </p:cNvPr>
            <p:cNvSpPr/>
            <p:nvPr/>
          </p:nvSpPr>
          <p:spPr>
            <a:xfrm>
              <a:off x="5144658" y="4829184"/>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A533A6D5-356D-4C06-BE82-D9DE87DFD03F}"/>
                </a:ext>
              </a:extLst>
            </p:cNvPr>
            <p:cNvSpPr/>
            <p:nvPr/>
          </p:nvSpPr>
          <p:spPr>
            <a:xfrm>
              <a:off x="6527100"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8" name="矩形 17">
              <a:extLst>
                <a:ext uri="{FF2B5EF4-FFF2-40B4-BE49-F238E27FC236}">
                  <a16:creationId xmlns:a16="http://schemas.microsoft.com/office/drawing/2014/main" id="{05CE9DB4-E79D-4737-AEB7-60140904543A}"/>
                </a:ext>
              </a:extLst>
            </p:cNvPr>
            <p:cNvSpPr/>
            <p:nvPr/>
          </p:nvSpPr>
          <p:spPr>
            <a:xfrm>
              <a:off x="7219429"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9" name="矩形 18">
              <a:extLst>
                <a:ext uri="{FF2B5EF4-FFF2-40B4-BE49-F238E27FC236}">
                  <a16:creationId xmlns:a16="http://schemas.microsoft.com/office/drawing/2014/main" id="{C19EB563-4534-45B1-8A4B-82A60BF9023A}"/>
                </a:ext>
              </a:extLst>
            </p:cNvPr>
            <p:cNvSpPr/>
            <p:nvPr/>
          </p:nvSpPr>
          <p:spPr>
            <a:xfrm>
              <a:off x="5138553" y="5425894"/>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38BA8376-5FE5-4DA2-AC83-1651B46E2124}"/>
                </a:ext>
              </a:extLst>
            </p:cNvPr>
            <p:cNvSpPr/>
            <p:nvPr/>
          </p:nvSpPr>
          <p:spPr>
            <a:xfrm>
              <a:off x="7211108" y="5425894"/>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21" name="矩形 20">
              <a:extLst>
                <a:ext uri="{FF2B5EF4-FFF2-40B4-BE49-F238E27FC236}">
                  <a16:creationId xmlns:a16="http://schemas.microsoft.com/office/drawing/2014/main" id="{515E7A9F-6D77-44C6-8F0B-DA8BEED23F7A}"/>
                </a:ext>
              </a:extLst>
            </p:cNvPr>
            <p:cNvSpPr/>
            <p:nvPr/>
          </p:nvSpPr>
          <p:spPr>
            <a:xfrm>
              <a:off x="7936475"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23" name="直接连接符 22">
              <a:extLst>
                <a:ext uri="{FF2B5EF4-FFF2-40B4-BE49-F238E27FC236}">
                  <a16:creationId xmlns:a16="http://schemas.microsoft.com/office/drawing/2014/main" id="{263B157C-9939-4921-9A64-200F4504D864}"/>
                </a:ext>
              </a:extLst>
            </p:cNvPr>
            <p:cNvCxnSpPr/>
            <p:nvPr/>
          </p:nvCxnSpPr>
          <p:spPr>
            <a:xfrm>
              <a:off x="4450113" y="400297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3C62F00-7460-4C55-A1FF-5A21E5BE492E}"/>
                </a:ext>
              </a:extLst>
            </p:cNvPr>
            <p:cNvCxnSpPr/>
            <p:nvPr/>
          </p:nvCxnSpPr>
          <p:spPr>
            <a:xfrm flipV="1">
              <a:off x="4450113"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90EC6BF-8C7C-462E-B718-B003DC249293}"/>
                </a:ext>
              </a:extLst>
            </p:cNvPr>
            <p:cNvCxnSpPr/>
            <p:nvPr/>
          </p:nvCxnSpPr>
          <p:spPr>
            <a:xfrm flipV="1">
              <a:off x="5142442"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5B77553-E048-4AEA-9926-999D5031F988}"/>
                </a:ext>
              </a:extLst>
            </p:cNvPr>
            <p:cNvCxnSpPr/>
            <p:nvPr/>
          </p:nvCxnSpPr>
          <p:spPr>
            <a:xfrm flipV="1">
              <a:off x="5836877"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D96E902-E4CB-46B3-A28E-816F83B490EF}"/>
                </a:ext>
              </a:extLst>
            </p:cNvPr>
            <p:cNvCxnSpPr>
              <a:cxnSpLocks/>
            </p:cNvCxnSpPr>
            <p:nvPr/>
          </p:nvCxnSpPr>
          <p:spPr>
            <a:xfrm flipV="1">
              <a:off x="6527100"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CB4057D-05A8-4D25-8C28-A51C732112D1}"/>
                </a:ext>
              </a:extLst>
            </p:cNvPr>
            <p:cNvCxnSpPr/>
            <p:nvPr/>
          </p:nvCxnSpPr>
          <p:spPr>
            <a:xfrm flipV="1">
              <a:off x="7225498"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02D8DB8-B451-4466-8E48-B603452A76CE}"/>
                </a:ext>
              </a:extLst>
            </p:cNvPr>
            <p:cNvCxnSpPr/>
            <p:nvPr/>
          </p:nvCxnSpPr>
          <p:spPr>
            <a:xfrm flipV="1">
              <a:off x="7920484"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645C846-C719-4419-B194-D1A4404BB074}"/>
                </a:ext>
              </a:extLst>
            </p:cNvPr>
            <p:cNvCxnSpPr/>
            <p:nvPr/>
          </p:nvCxnSpPr>
          <p:spPr>
            <a:xfrm flipV="1">
              <a:off x="8612813"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655B3BB-2E75-4CDB-B897-5EEA0AA0F9A2}"/>
                </a:ext>
              </a:extLst>
            </p:cNvPr>
            <p:cNvCxnSpPr/>
            <p:nvPr/>
          </p:nvCxnSpPr>
          <p:spPr>
            <a:xfrm flipV="1">
              <a:off x="9333800"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314E38D-E69D-4325-9065-74738E4309F1}"/>
                </a:ext>
              </a:extLst>
            </p:cNvPr>
            <p:cNvCxnSpPr/>
            <p:nvPr/>
          </p:nvCxnSpPr>
          <p:spPr>
            <a:xfrm flipV="1">
              <a:off x="10023216" y="4002979"/>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8AADDDA-8101-448E-A383-178039FF724A}"/>
                </a:ext>
              </a:extLst>
            </p:cNvPr>
            <p:cNvSpPr/>
            <p:nvPr/>
          </p:nvSpPr>
          <p:spPr>
            <a:xfrm>
              <a:off x="3718194" y="36035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1B1B1C21-C0BB-402A-96AB-71ECC7B7E1C5}"/>
                </a:ext>
              </a:extLst>
            </p:cNvPr>
            <p:cNvSpPr/>
            <p:nvPr/>
          </p:nvSpPr>
          <p:spPr>
            <a:xfrm>
              <a:off x="4430318" y="36035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D605171A-F5FD-4AE0-8531-6A87D0DFCD65}"/>
                </a:ext>
              </a:extLst>
            </p:cNvPr>
            <p:cNvSpPr/>
            <p:nvPr/>
          </p:nvSpPr>
          <p:spPr>
            <a:xfrm>
              <a:off x="5085969"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AC1268E6-B694-4C2B-8492-C4E42F9BAAD5}"/>
                </a:ext>
              </a:extLst>
            </p:cNvPr>
            <p:cNvSpPr/>
            <p:nvPr/>
          </p:nvSpPr>
          <p:spPr>
            <a:xfrm>
              <a:off x="5775384"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5DDC34B4-2354-4569-8514-7D7294773FD0}"/>
                </a:ext>
              </a:extLst>
            </p:cNvPr>
            <p:cNvSpPr/>
            <p:nvPr/>
          </p:nvSpPr>
          <p:spPr>
            <a:xfrm>
              <a:off x="6476716"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8D3B7135-05CA-49A1-A780-1030F92D2BB3}"/>
                </a:ext>
              </a:extLst>
            </p:cNvPr>
            <p:cNvSpPr/>
            <p:nvPr/>
          </p:nvSpPr>
          <p:spPr>
            <a:xfrm>
              <a:off x="7162301"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041021AA-3D5B-4A8D-BA4E-62B26B7342C8}"/>
                </a:ext>
              </a:extLst>
            </p:cNvPr>
            <p:cNvSpPr/>
            <p:nvPr/>
          </p:nvSpPr>
          <p:spPr>
            <a:xfrm>
              <a:off x="7837749"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409EE38B-B5C4-4B45-B61A-5408BDA9F933}"/>
                </a:ext>
              </a:extLst>
            </p:cNvPr>
            <p:cNvSpPr/>
            <p:nvPr/>
          </p:nvSpPr>
          <p:spPr>
            <a:xfrm>
              <a:off x="8554028"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97F6BBAA-F769-4DC7-802C-B10757F6F7EC}"/>
                </a:ext>
              </a:extLst>
            </p:cNvPr>
            <p:cNvSpPr/>
            <p:nvPr/>
          </p:nvSpPr>
          <p:spPr>
            <a:xfrm>
              <a:off x="9269833" y="360708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E682E3E8-BBA0-402C-A7E9-35C6618F08B4}"/>
                </a:ext>
              </a:extLst>
            </p:cNvPr>
            <p:cNvSpPr/>
            <p:nvPr/>
          </p:nvSpPr>
          <p:spPr>
            <a:xfrm>
              <a:off x="6523211"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8" name="矩形 47">
              <a:extLst>
                <a:ext uri="{FF2B5EF4-FFF2-40B4-BE49-F238E27FC236}">
                  <a16:creationId xmlns:a16="http://schemas.microsoft.com/office/drawing/2014/main" id="{CF405CFB-3675-4BF0-90EB-F28D1BE92856}"/>
                </a:ext>
              </a:extLst>
            </p:cNvPr>
            <p:cNvSpPr/>
            <p:nvPr/>
          </p:nvSpPr>
          <p:spPr>
            <a:xfrm>
              <a:off x="5834771"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49" name="矩形 48">
              <a:extLst>
                <a:ext uri="{FF2B5EF4-FFF2-40B4-BE49-F238E27FC236}">
                  <a16:creationId xmlns:a16="http://schemas.microsoft.com/office/drawing/2014/main" id="{0B264343-4400-4F69-A201-3B2FD0ECD1ED}"/>
                </a:ext>
              </a:extLst>
            </p:cNvPr>
            <p:cNvSpPr/>
            <p:nvPr/>
          </p:nvSpPr>
          <p:spPr>
            <a:xfrm>
              <a:off x="5828666"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2" name="矩形 51">
              <a:extLst>
                <a:ext uri="{FF2B5EF4-FFF2-40B4-BE49-F238E27FC236}">
                  <a16:creationId xmlns:a16="http://schemas.microsoft.com/office/drawing/2014/main" id="{C7751222-91C0-4791-8EF1-654898D2997C}"/>
                </a:ext>
              </a:extLst>
            </p:cNvPr>
            <p:cNvSpPr/>
            <p:nvPr/>
          </p:nvSpPr>
          <p:spPr>
            <a:xfrm>
              <a:off x="6522502"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cxnSp>
          <p:nvCxnSpPr>
            <p:cNvPr id="53" name="直接箭头连接符 52">
              <a:extLst>
                <a:ext uri="{FF2B5EF4-FFF2-40B4-BE49-F238E27FC236}">
                  <a16:creationId xmlns:a16="http://schemas.microsoft.com/office/drawing/2014/main" id="{691AE3C8-4A1A-4C33-A3FA-4861FDB621FD}"/>
                </a:ext>
              </a:extLst>
            </p:cNvPr>
            <p:cNvCxnSpPr>
              <a:cxnSpLocks/>
              <a:stCxn id="13" idx="3"/>
              <a:endCxn id="15" idx="1"/>
            </p:cNvCxnSpPr>
            <p:nvPr/>
          </p:nvCxnSpPr>
          <p:spPr>
            <a:xfrm flipH="1">
              <a:off x="4452328" y="4442948"/>
              <a:ext cx="1382443" cy="601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C83CABDB-CB7B-4ACB-803B-0045B870771C}"/>
                </a:ext>
              </a:extLst>
            </p:cNvPr>
            <p:cNvCxnSpPr>
              <a:cxnSpLocks/>
              <a:stCxn id="14" idx="1"/>
              <a:endCxn id="19" idx="1"/>
            </p:cNvCxnSpPr>
            <p:nvPr/>
          </p:nvCxnSpPr>
          <p:spPr>
            <a:xfrm flipH="1">
              <a:off x="5138553" y="4442948"/>
              <a:ext cx="696219" cy="1198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 name="组合 4">
            <a:extLst>
              <a:ext uri="{FF2B5EF4-FFF2-40B4-BE49-F238E27FC236}">
                <a16:creationId xmlns:a16="http://schemas.microsoft.com/office/drawing/2014/main" id="{933D9055-3F9F-4E26-A03D-BB596C87E9F8}"/>
              </a:ext>
            </a:extLst>
          </p:cNvPr>
          <p:cNvGrpSpPr/>
          <p:nvPr/>
        </p:nvGrpSpPr>
        <p:grpSpPr>
          <a:xfrm>
            <a:off x="1798504" y="4278734"/>
            <a:ext cx="2139873" cy="1722013"/>
            <a:chOff x="1798504" y="4278734"/>
            <a:chExt cx="2139873" cy="1722013"/>
          </a:xfrm>
        </p:grpSpPr>
        <p:cxnSp>
          <p:nvCxnSpPr>
            <p:cNvPr id="8" name="直接箭头连接符 7">
              <a:extLst>
                <a:ext uri="{FF2B5EF4-FFF2-40B4-BE49-F238E27FC236}">
                  <a16:creationId xmlns:a16="http://schemas.microsoft.com/office/drawing/2014/main" id="{EAC014D4-68C3-49C0-BCA1-F3213EBDDFC3}"/>
                </a:ext>
              </a:extLst>
            </p:cNvPr>
            <p:cNvCxnSpPr>
              <a:cxnSpLocks/>
            </p:cNvCxnSpPr>
            <p:nvPr/>
          </p:nvCxnSpPr>
          <p:spPr>
            <a:xfrm>
              <a:off x="1798504" y="4331499"/>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6" name="矩形 45">
              <a:extLst>
                <a:ext uri="{FF2B5EF4-FFF2-40B4-BE49-F238E27FC236}">
                  <a16:creationId xmlns:a16="http://schemas.microsoft.com/office/drawing/2014/main" id="{A19045B8-DAE6-4F2D-BB3C-CE66C99D44A4}"/>
                </a:ext>
              </a:extLst>
            </p:cNvPr>
            <p:cNvSpPr/>
            <p:nvPr/>
          </p:nvSpPr>
          <p:spPr>
            <a:xfrm>
              <a:off x="1942192" y="4875444"/>
              <a:ext cx="1758815"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$r4, $r3</a:t>
              </a:r>
            </a:p>
          </p:txBody>
        </p:sp>
        <p:sp>
          <p:nvSpPr>
            <p:cNvPr id="47" name="矩形 46">
              <a:extLst>
                <a:ext uri="{FF2B5EF4-FFF2-40B4-BE49-F238E27FC236}">
                  <a16:creationId xmlns:a16="http://schemas.microsoft.com/office/drawing/2014/main" id="{8B088057-2DBD-4571-B571-D80B56BA5449}"/>
                </a:ext>
              </a:extLst>
            </p:cNvPr>
            <p:cNvSpPr/>
            <p:nvPr/>
          </p:nvSpPr>
          <p:spPr>
            <a:xfrm>
              <a:off x="1956744" y="5472154"/>
              <a:ext cx="1981633"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or </a:t>
              </a:r>
              <a:r>
                <a:rPr lang="pt-BR" altLang="zh-CN" sz="1600" dirty="0">
                  <a:latin typeface="Times New Roman" panose="02020603050405020304" pitchFamily="18" charset="0"/>
                  <a:cs typeface="Times New Roman" panose="02020603050405020304" pitchFamily="18" charset="0"/>
                </a:rPr>
                <a:t>add.w $r9, $r8, $r7</a:t>
              </a:r>
            </a:p>
          </p:txBody>
        </p:sp>
        <p:sp>
          <p:nvSpPr>
            <p:cNvPr id="3" name="矩形 2">
              <a:extLst>
                <a:ext uri="{FF2B5EF4-FFF2-40B4-BE49-F238E27FC236}">
                  <a16:creationId xmlns:a16="http://schemas.microsoft.com/office/drawing/2014/main" id="{11AB1B01-50A7-4993-9CA5-74BFEEB4831E}"/>
                </a:ext>
              </a:extLst>
            </p:cNvPr>
            <p:cNvSpPr/>
            <p:nvPr/>
          </p:nvSpPr>
          <p:spPr>
            <a:xfrm>
              <a:off x="1956744" y="4278734"/>
              <a:ext cx="1439818" cy="338554"/>
            </a:xfrm>
            <a:prstGeom prst="rect">
              <a:avLst/>
            </a:prstGeom>
          </p:spPr>
          <p:txBody>
            <a:bodyPr wrap="none">
              <a:spAutoFit/>
            </a:bodyPr>
            <a:lstStyle/>
            <a:p>
              <a:r>
                <a:rPr lang="pt-BR" altLang="zh-CN" sz="1600" dirty="0">
                  <a:solidFill>
                    <a:srgbClr val="C00000"/>
                  </a:solidFill>
                  <a:latin typeface="Times New Roman" panose="02020603050405020304" pitchFamily="18" charset="0"/>
                  <a:cs typeface="Times New Roman" panose="02020603050405020304" pitchFamily="18" charset="0"/>
                </a:rPr>
                <a:t>beq $r4, $r5 40</a:t>
              </a:r>
            </a:p>
          </p:txBody>
        </p:sp>
      </p:grpSp>
      <p:sp>
        <p:nvSpPr>
          <p:cNvPr id="44" name="矩形 43">
            <a:extLst>
              <a:ext uri="{FF2B5EF4-FFF2-40B4-BE49-F238E27FC236}">
                <a16:creationId xmlns:a16="http://schemas.microsoft.com/office/drawing/2014/main" id="{11C97383-C847-4DDD-A5EB-905A6F7C7266}"/>
              </a:ext>
            </a:extLst>
          </p:cNvPr>
          <p:cNvSpPr/>
          <p:nvPr/>
        </p:nvSpPr>
        <p:spPr>
          <a:xfrm>
            <a:off x="5085969" y="4072719"/>
            <a:ext cx="831526" cy="192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55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控制冒险的解决方案</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42</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133934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为了解决这个问题，最直接的方法还是</a:t>
            </a:r>
            <a:r>
              <a:rPr lang="zh-CN" altLang="en-US" sz="2000" dirty="0">
                <a:solidFill>
                  <a:srgbClr val="FF0000"/>
                </a:solidFill>
              </a:rPr>
              <a:t>使用阻塞</a:t>
            </a:r>
            <a:r>
              <a:rPr lang="zh-CN" altLang="en-US" sz="2000" dirty="0"/>
              <a:t>。为了在分支指令</a:t>
            </a:r>
            <a:r>
              <a:rPr lang="en-US" altLang="zh-CN" sz="2000" dirty="0" err="1"/>
              <a:t>beq</a:t>
            </a:r>
            <a:r>
              <a:rPr lang="zh-CN" altLang="en-US" sz="2000" dirty="0"/>
              <a:t>执行阶段完成前阻塞后续指令，这里需要引入两个时钟周期的阻塞。这种方法能够确保指令正确执行，但是它对流水线的效率影响较大。</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ECDE8CBC-B756-4DC9-B424-38169B737391}"/>
              </a:ext>
            </a:extLst>
          </p:cNvPr>
          <p:cNvGrpSpPr/>
          <p:nvPr/>
        </p:nvGrpSpPr>
        <p:grpSpPr>
          <a:xfrm>
            <a:off x="1471492" y="2517102"/>
            <a:ext cx="9249016" cy="4158653"/>
            <a:chOff x="937642" y="2609864"/>
            <a:chExt cx="9249016" cy="4158653"/>
          </a:xfrm>
        </p:grpSpPr>
        <p:cxnSp>
          <p:nvCxnSpPr>
            <p:cNvPr id="8" name="直接箭头连接符 7">
              <a:extLst>
                <a:ext uri="{FF2B5EF4-FFF2-40B4-BE49-F238E27FC236}">
                  <a16:creationId xmlns:a16="http://schemas.microsoft.com/office/drawing/2014/main" id="{FA896F2D-BE7F-4AD2-B47B-F82AE07C87A1}"/>
                </a:ext>
              </a:extLst>
            </p:cNvPr>
            <p:cNvCxnSpPr>
              <a:cxnSpLocks/>
            </p:cNvCxnSpPr>
            <p:nvPr/>
          </p:nvCxnSpPr>
          <p:spPr>
            <a:xfrm flipV="1">
              <a:off x="3614504" y="3000261"/>
              <a:ext cx="5640917" cy="902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4DA4C64-A88B-477F-AD6B-6FF87C8683D1}"/>
                </a:ext>
              </a:extLst>
            </p:cNvPr>
            <p:cNvCxnSpPr>
              <a:cxnSpLocks/>
            </p:cNvCxnSpPr>
            <p:nvPr/>
          </p:nvCxnSpPr>
          <p:spPr>
            <a:xfrm>
              <a:off x="1655224" y="3337802"/>
              <a:ext cx="0" cy="928759"/>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81FE774E-1137-4C11-B2F9-6CD6CA63E07D}"/>
                </a:ext>
              </a:extLst>
            </p:cNvPr>
            <p:cNvSpPr/>
            <p:nvPr/>
          </p:nvSpPr>
          <p:spPr>
            <a:xfrm>
              <a:off x="1902806" y="2784223"/>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1" name="矩形 10">
              <a:extLst>
                <a:ext uri="{FF2B5EF4-FFF2-40B4-BE49-F238E27FC236}">
                  <a16:creationId xmlns:a16="http://schemas.microsoft.com/office/drawing/2014/main" id="{44D41156-A9A0-4D6F-BAA9-474F5DD1A1A1}"/>
                </a:ext>
              </a:extLst>
            </p:cNvPr>
            <p:cNvSpPr/>
            <p:nvPr/>
          </p:nvSpPr>
          <p:spPr>
            <a:xfrm>
              <a:off x="942940" y="2790414"/>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2" name="矩形 11">
              <a:extLst>
                <a:ext uri="{FF2B5EF4-FFF2-40B4-BE49-F238E27FC236}">
                  <a16:creationId xmlns:a16="http://schemas.microsoft.com/office/drawing/2014/main" id="{1166CDA7-B6CC-473A-9E62-424B8D250A58}"/>
                </a:ext>
              </a:extLst>
            </p:cNvPr>
            <p:cNvSpPr/>
            <p:nvPr/>
          </p:nvSpPr>
          <p:spPr>
            <a:xfrm>
              <a:off x="3614504"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3" name="矩形 12">
              <a:extLst>
                <a:ext uri="{FF2B5EF4-FFF2-40B4-BE49-F238E27FC236}">
                  <a16:creationId xmlns:a16="http://schemas.microsoft.com/office/drawing/2014/main" id="{4BBBE95C-3306-4428-9CD0-1FBD1387308C}"/>
                </a:ext>
              </a:extLst>
            </p:cNvPr>
            <p:cNvSpPr/>
            <p:nvPr/>
          </p:nvSpPr>
          <p:spPr>
            <a:xfrm>
              <a:off x="4306833"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4" name="矩形 13">
              <a:extLst>
                <a:ext uri="{FF2B5EF4-FFF2-40B4-BE49-F238E27FC236}">
                  <a16:creationId xmlns:a16="http://schemas.microsoft.com/office/drawing/2014/main" id="{677297F5-A60A-45A9-A8AF-FE6C184F83C4}"/>
                </a:ext>
              </a:extLst>
            </p:cNvPr>
            <p:cNvSpPr/>
            <p:nvPr/>
          </p:nvSpPr>
          <p:spPr>
            <a:xfrm>
              <a:off x="4999162"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5" name="矩形 14">
              <a:extLst>
                <a:ext uri="{FF2B5EF4-FFF2-40B4-BE49-F238E27FC236}">
                  <a16:creationId xmlns:a16="http://schemas.microsoft.com/office/drawing/2014/main" id="{1FF09A39-B974-42CF-A5AB-1DD446EA58CE}"/>
                </a:ext>
              </a:extLst>
            </p:cNvPr>
            <p:cNvSpPr/>
            <p:nvPr/>
          </p:nvSpPr>
          <p:spPr>
            <a:xfrm>
              <a:off x="5691492" y="3233714"/>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6" name="矩形 15">
              <a:extLst>
                <a:ext uri="{FF2B5EF4-FFF2-40B4-BE49-F238E27FC236}">
                  <a16:creationId xmlns:a16="http://schemas.microsoft.com/office/drawing/2014/main" id="{F5230EAE-DD74-42A8-8677-B68850FAFDF5}"/>
                </a:ext>
              </a:extLst>
            </p:cNvPr>
            <p:cNvSpPr/>
            <p:nvPr/>
          </p:nvSpPr>
          <p:spPr>
            <a:xfrm>
              <a:off x="4309048"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7" name="矩形 16">
              <a:extLst>
                <a:ext uri="{FF2B5EF4-FFF2-40B4-BE49-F238E27FC236}">
                  <a16:creationId xmlns:a16="http://schemas.microsoft.com/office/drawing/2014/main" id="{108941CA-16AE-4753-BFC6-5096F1B50782}"/>
                </a:ext>
              </a:extLst>
            </p:cNvPr>
            <p:cNvSpPr/>
            <p:nvPr/>
          </p:nvSpPr>
          <p:spPr>
            <a:xfrm>
              <a:off x="5001378" y="3835487"/>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8" name="矩形 17">
              <a:extLst>
                <a:ext uri="{FF2B5EF4-FFF2-40B4-BE49-F238E27FC236}">
                  <a16:creationId xmlns:a16="http://schemas.microsoft.com/office/drawing/2014/main" id="{63C0D639-0C1B-4F5E-B541-B6B8CE35EA88}"/>
                </a:ext>
              </a:extLst>
            </p:cNvPr>
            <p:cNvSpPr/>
            <p:nvPr/>
          </p:nvSpPr>
          <p:spPr>
            <a:xfrm>
              <a:off x="6383820"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7CD74ED9-06F6-48CF-B3F6-004482A18EC0}"/>
                </a:ext>
              </a:extLst>
            </p:cNvPr>
            <p:cNvSpPr/>
            <p:nvPr/>
          </p:nvSpPr>
          <p:spPr>
            <a:xfrm>
              <a:off x="7076149"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20" name="直接连接符 19">
              <a:extLst>
                <a:ext uri="{FF2B5EF4-FFF2-40B4-BE49-F238E27FC236}">
                  <a16:creationId xmlns:a16="http://schemas.microsoft.com/office/drawing/2014/main" id="{F7B3C8F8-54C3-4CEA-8A8A-BCF69807C11C}"/>
                </a:ext>
              </a:extLst>
            </p:cNvPr>
            <p:cNvCxnSpPr>
              <a:cxnSpLocks/>
            </p:cNvCxnSpPr>
            <p:nvPr/>
          </p:nvCxnSpPr>
          <p:spPr>
            <a:xfrm>
              <a:off x="4306833" y="300928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587EABE-2329-4FDD-8F3E-AFA5E5E74B73}"/>
                </a:ext>
              </a:extLst>
            </p:cNvPr>
            <p:cNvCxnSpPr>
              <a:cxnSpLocks/>
            </p:cNvCxnSpPr>
            <p:nvPr/>
          </p:nvCxnSpPr>
          <p:spPr>
            <a:xfrm flipV="1">
              <a:off x="4306833"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639412D-04CF-4A75-BACE-EB1430874BDA}"/>
                </a:ext>
              </a:extLst>
            </p:cNvPr>
            <p:cNvCxnSpPr>
              <a:cxnSpLocks/>
            </p:cNvCxnSpPr>
            <p:nvPr/>
          </p:nvCxnSpPr>
          <p:spPr>
            <a:xfrm flipV="1">
              <a:off x="4999162"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0C65A-C051-44C7-AC6D-FC4443C91F6B}"/>
                </a:ext>
              </a:extLst>
            </p:cNvPr>
            <p:cNvCxnSpPr>
              <a:cxnSpLocks/>
            </p:cNvCxnSpPr>
            <p:nvPr/>
          </p:nvCxnSpPr>
          <p:spPr>
            <a:xfrm flipV="1">
              <a:off x="5693597"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38ED815-DE25-49C5-90BD-E271FC4A5C13}"/>
                </a:ext>
              </a:extLst>
            </p:cNvPr>
            <p:cNvCxnSpPr>
              <a:cxnSpLocks/>
            </p:cNvCxnSpPr>
            <p:nvPr/>
          </p:nvCxnSpPr>
          <p:spPr>
            <a:xfrm flipV="1">
              <a:off x="6383820"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FB9DFFB-D2ED-4EF4-8C39-79200015BFD5}"/>
                </a:ext>
              </a:extLst>
            </p:cNvPr>
            <p:cNvCxnSpPr>
              <a:cxnSpLocks/>
            </p:cNvCxnSpPr>
            <p:nvPr/>
          </p:nvCxnSpPr>
          <p:spPr>
            <a:xfrm flipV="1">
              <a:off x="7082218"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BD24848-46A8-4990-A0B2-D57366B778CD}"/>
                </a:ext>
              </a:extLst>
            </p:cNvPr>
            <p:cNvCxnSpPr>
              <a:cxnSpLocks/>
            </p:cNvCxnSpPr>
            <p:nvPr/>
          </p:nvCxnSpPr>
          <p:spPr>
            <a:xfrm flipV="1">
              <a:off x="7777204"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60066D-1E98-41FE-80FD-0E7FEEC4C51E}"/>
                </a:ext>
              </a:extLst>
            </p:cNvPr>
            <p:cNvCxnSpPr>
              <a:cxnSpLocks/>
            </p:cNvCxnSpPr>
            <p:nvPr/>
          </p:nvCxnSpPr>
          <p:spPr>
            <a:xfrm flipV="1">
              <a:off x="8469533" y="3009282"/>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FB4DE55-DE65-48EF-A3FE-84ED0A05E65B}"/>
                </a:ext>
              </a:extLst>
            </p:cNvPr>
            <p:cNvSpPr/>
            <p:nvPr/>
          </p:nvSpPr>
          <p:spPr>
            <a:xfrm>
              <a:off x="3574914" y="26098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0" name="矩形 29">
              <a:extLst>
                <a:ext uri="{FF2B5EF4-FFF2-40B4-BE49-F238E27FC236}">
                  <a16:creationId xmlns:a16="http://schemas.microsoft.com/office/drawing/2014/main" id="{D806E23F-A1A9-4E6F-AAE7-3B9D8CC9BE2F}"/>
                </a:ext>
              </a:extLst>
            </p:cNvPr>
            <p:cNvSpPr/>
            <p:nvPr/>
          </p:nvSpPr>
          <p:spPr>
            <a:xfrm>
              <a:off x="4287038" y="26098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1" name="矩形 30">
              <a:extLst>
                <a:ext uri="{FF2B5EF4-FFF2-40B4-BE49-F238E27FC236}">
                  <a16:creationId xmlns:a16="http://schemas.microsoft.com/office/drawing/2014/main" id="{959229EC-64A8-4B16-BD4A-1D648CD33D0B}"/>
                </a:ext>
              </a:extLst>
            </p:cNvPr>
            <p:cNvSpPr/>
            <p:nvPr/>
          </p:nvSpPr>
          <p:spPr>
            <a:xfrm>
              <a:off x="4942689"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2" name="矩形 31">
              <a:extLst>
                <a:ext uri="{FF2B5EF4-FFF2-40B4-BE49-F238E27FC236}">
                  <a16:creationId xmlns:a16="http://schemas.microsoft.com/office/drawing/2014/main" id="{188BF138-CC89-496B-99A9-6193B16D935A}"/>
                </a:ext>
              </a:extLst>
            </p:cNvPr>
            <p:cNvSpPr/>
            <p:nvPr/>
          </p:nvSpPr>
          <p:spPr>
            <a:xfrm>
              <a:off x="5632104"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3" name="矩形 32">
              <a:extLst>
                <a:ext uri="{FF2B5EF4-FFF2-40B4-BE49-F238E27FC236}">
                  <a16:creationId xmlns:a16="http://schemas.microsoft.com/office/drawing/2014/main" id="{9F7203A7-0953-4C3A-A396-CB70B33E6579}"/>
                </a:ext>
              </a:extLst>
            </p:cNvPr>
            <p:cNvSpPr/>
            <p:nvPr/>
          </p:nvSpPr>
          <p:spPr>
            <a:xfrm>
              <a:off x="6333436"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4" name="矩形 33">
              <a:extLst>
                <a:ext uri="{FF2B5EF4-FFF2-40B4-BE49-F238E27FC236}">
                  <a16:creationId xmlns:a16="http://schemas.microsoft.com/office/drawing/2014/main" id="{28C432A7-50BF-44BA-A459-6BBC03AE2867}"/>
                </a:ext>
              </a:extLst>
            </p:cNvPr>
            <p:cNvSpPr/>
            <p:nvPr/>
          </p:nvSpPr>
          <p:spPr>
            <a:xfrm>
              <a:off x="7019021"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35" name="矩形 34">
              <a:extLst>
                <a:ext uri="{FF2B5EF4-FFF2-40B4-BE49-F238E27FC236}">
                  <a16:creationId xmlns:a16="http://schemas.microsoft.com/office/drawing/2014/main" id="{9EF41361-7F79-437E-A81E-AF965B37BF53}"/>
                </a:ext>
              </a:extLst>
            </p:cNvPr>
            <p:cNvSpPr/>
            <p:nvPr/>
          </p:nvSpPr>
          <p:spPr>
            <a:xfrm>
              <a:off x="7694469"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36" name="矩形 35">
              <a:extLst>
                <a:ext uri="{FF2B5EF4-FFF2-40B4-BE49-F238E27FC236}">
                  <a16:creationId xmlns:a16="http://schemas.microsoft.com/office/drawing/2014/main" id="{2AEFD84B-203D-4416-BE0B-593DC3D4EDA4}"/>
                </a:ext>
              </a:extLst>
            </p:cNvPr>
            <p:cNvSpPr/>
            <p:nvPr/>
          </p:nvSpPr>
          <p:spPr>
            <a:xfrm>
              <a:off x="6379931"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37" name="矩形 36">
              <a:extLst>
                <a:ext uri="{FF2B5EF4-FFF2-40B4-BE49-F238E27FC236}">
                  <a16:creationId xmlns:a16="http://schemas.microsoft.com/office/drawing/2014/main" id="{5D6297E9-29B1-406C-9619-3D849F02EACB}"/>
                </a:ext>
              </a:extLst>
            </p:cNvPr>
            <p:cNvSpPr/>
            <p:nvPr/>
          </p:nvSpPr>
          <p:spPr>
            <a:xfrm>
              <a:off x="1798912" y="3881747"/>
              <a:ext cx="1758815"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$r4, $r3</a:t>
              </a:r>
            </a:p>
          </p:txBody>
        </p:sp>
        <p:sp>
          <p:nvSpPr>
            <p:cNvPr id="38" name="矩形 37">
              <a:extLst>
                <a:ext uri="{FF2B5EF4-FFF2-40B4-BE49-F238E27FC236}">
                  <a16:creationId xmlns:a16="http://schemas.microsoft.com/office/drawing/2014/main" id="{C868BEDE-6F5E-4499-93F5-7966D6D5D3C7}"/>
                </a:ext>
              </a:extLst>
            </p:cNvPr>
            <p:cNvSpPr/>
            <p:nvPr/>
          </p:nvSpPr>
          <p:spPr>
            <a:xfrm>
              <a:off x="5691491"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39" name="矩形 38">
              <a:extLst>
                <a:ext uri="{FF2B5EF4-FFF2-40B4-BE49-F238E27FC236}">
                  <a16:creationId xmlns:a16="http://schemas.microsoft.com/office/drawing/2014/main" id="{476708C7-4110-43D6-BF44-AAA816193D3B}"/>
                </a:ext>
              </a:extLst>
            </p:cNvPr>
            <p:cNvSpPr/>
            <p:nvPr/>
          </p:nvSpPr>
          <p:spPr>
            <a:xfrm>
              <a:off x="1813464" y="3285037"/>
              <a:ext cx="1439818" cy="338554"/>
            </a:xfrm>
            <a:prstGeom prst="rect">
              <a:avLst/>
            </a:prstGeom>
          </p:spPr>
          <p:txBody>
            <a:bodyPr wrap="square">
              <a:spAutoFit/>
            </a:bodyPr>
            <a:lstStyle/>
            <a:p>
              <a:r>
                <a:rPr lang="pt-BR" altLang="zh-CN" sz="1600" dirty="0">
                  <a:latin typeface="Times New Roman" panose="02020603050405020304" pitchFamily="18" charset="0"/>
                  <a:cs typeface="Times New Roman" panose="02020603050405020304" pitchFamily="18" charset="0"/>
                </a:rPr>
                <a:t>beq $r4, $r5 40</a:t>
              </a:r>
            </a:p>
          </p:txBody>
        </p:sp>
        <p:cxnSp>
          <p:nvCxnSpPr>
            <p:cNvPr id="40" name="直接箭头连接符 39">
              <a:extLst>
                <a:ext uri="{FF2B5EF4-FFF2-40B4-BE49-F238E27FC236}">
                  <a16:creationId xmlns:a16="http://schemas.microsoft.com/office/drawing/2014/main" id="{6DD966E8-C400-413B-9BF3-55D21000C8CF}"/>
                </a:ext>
              </a:extLst>
            </p:cNvPr>
            <p:cNvCxnSpPr>
              <a:cxnSpLocks/>
            </p:cNvCxnSpPr>
            <p:nvPr/>
          </p:nvCxnSpPr>
          <p:spPr>
            <a:xfrm flipV="1">
              <a:off x="3609206" y="4761227"/>
              <a:ext cx="6577452" cy="9522"/>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84B7033F-54D1-4D50-8854-4A56B39A3381}"/>
                </a:ext>
              </a:extLst>
            </p:cNvPr>
            <p:cNvCxnSpPr>
              <a:cxnSpLocks/>
            </p:cNvCxnSpPr>
            <p:nvPr/>
          </p:nvCxnSpPr>
          <p:spPr>
            <a:xfrm>
              <a:off x="1649926" y="5099269"/>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90EE46B3-D16E-4014-853F-25D69B01E87C}"/>
                </a:ext>
              </a:extLst>
            </p:cNvPr>
            <p:cNvSpPr/>
            <p:nvPr/>
          </p:nvSpPr>
          <p:spPr>
            <a:xfrm>
              <a:off x="1897508" y="4545690"/>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43" name="矩形 42">
              <a:extLst>
                <a:ext uri="{FF2B5EF4-FFF2-40B4-BE49-F238E27FC236}">
                  <a16:creationId xmlns:a16="http://schemas.microsoft.com/office/drawing/2014/main" id="{90417234-F193-4EA5-A2E1-FBFFFFB16AB3}"/>
                </a:ext>
              </a:extLst>
            </p:cNvPr>
            <p:cNvSpPr/>
            <p:nvPr/>
          </p:nvSpPr>
          <p:spPr>
            <a:xfrm>
              <a:off x="937642" y="455188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44" name="矩形 43">
              <a:extLst>
                <a:ext uri="{FF2B5EF4-FFF2-40B4-BE49-F238E27FC236}">
                  <a16:creationId xmlns:a16="http://schemas.microsoft.com/office/drawing/2014/main" id="{8829C05F-6E6B-41AF-857B-ACAFCD5EB273}"/>
                </a:ext>
              </a:extLst>
            </p:cNvPr>
            <p:cNvSpPr/>
            <p:nvPr/>
          </p:nvSpPr>
          <p:spPr>
            <a:xfrm>
              <a:off x="3609206"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45" name="矩形 44">
              <a:extLst>
                <a:ext uri="{FF2B5EF4-FFF2-40B4-BE49-F238E27FC236}">
                  <a16:creationId xmlns:a16="http://schemas.microsoft.com/office/drawing/2014/main" id="{35F2E629-429F-4544-B729-AFA5E38CCC10}"/>
                </a:ext>
              </a:extLst>
            </p:cNvPr>
            <p:cNvSpPr/>
            <p:nvPr/>
          </p:nvSpPr>
          <p:spPr>
            <a:xfrm>
              <a:off x="4301535"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46" name="矩形 45">
              <a:extLst>
                <a:ext uri="{FF2B5EF4-FFF2-40B4-BE49-F238E27FC236}">
                  <a16:creationId xmlns:a16="http://schemas.microsoft.com/office/drawing/2014/main" id="{37FC05D9-827A-47D5-8FE8-EF445603DE5B}"/>
                </a:ext>
              </a:extLst>
            </p:cNvPr>
            <p:cNvSpPr/>
            <p:nvPr/>
          </p:nvSpPr>
          <p:spPr>
            <a:xfrm>
              <a:off x="4993864"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47" name="矩形 46">
              <a:extLst>
                <a:ext uri="{FF2B5EF4-FFF2-40B4-BE49-F238E27FC236}">
                  <a16:creationId xmlns:a16="http://schemas.microsoft.com/office/drawing/2014/main" id="{28FE6CCC-F6BD-411A-BC8A-E0C2428B0680}"/>
                </a:ext>
              </a:extLst>
            </p:cNvPr>
            <p:cNvSpPr/>
            <p:nvPr/>
          </p:nvSpPr>
          <p:spPr>
            <a:xfrm>
              <a:off x="5686194" y="4995181"/>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48" name="矩形 47">
              <a:extLst>
                <a:ext uri="{FF2B5EF4-FFF2-40B4-BE49-F238E27FC236}">
                  <a16:creationId xmlns:a16="http://schemas.microsoft.com/office/drawing/2014/main" id="{C86C83E6-ED2F-413B-BA49-76EBF1E0572B}"/>
                </a:ext>
              </a:extLst>
            </p:cNvPr>
            <p:cNvSpPr/>
            <p:nvPr/>
          </p:nvSpPr>
          <p:spPr>
            <a:xfrm>
              <a:off x="4989975" y="6193664"/>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49" name="矩形 48">
              <a:extLst>
                <a:ext uri="{FF2B5EF4-FFF2-40B4-BE49-F238E27FC236}">
                  <a16:creationId xmlns:a16="http://schemas.microsoft.com/office/drawing/2014/main" id="{6202EE2A-71BE-4060-B297-A35A25B7CBFB}"/>
                </a:ext>
              </a:extLst>
            </p:cNvPr>
            <p:cNvSpPr/>
            <p:nvPr/>
          </p:nvSpPr>
          <p:spPr>
            <a:xfrm>
              <a:off x="7062530" y="6193664"/>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50" name="矩形 49">
              <a:extLst>
                <a:ext uri="{FF2B5EF4-FFF2-40B4-BE49-F238E27FC236}">
                  <a16:creationId xmlns:a16="http://schemas.microsoft.com/office/drawing/2014/main" id="{94B6A02F-0099-4ED9-B87E-00CC67CFA93A}"/>
                </a:ext>
              </a:extLst>
            </p:cNvPr>
            <p:cNvSpPr/>
            <p:nvPr/>
          </p:nvSpPr>
          <p:spPr>
            <a:xfrm>
              <a:off x="7787897"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51" name="直接连接符 50">
              <a:extLst>
                <a:ext uri="{FF2B5EF4-FFF2-40B4-BE49-F238E27FC236}">
                  <a16:creationId xmlns:a16="http://schemas.microsoft.com/office/drawing/2014/main" id="{9F6F118A-AEEE-48BD-9277-6518DC38F4AF}"/>
                </a:ext>
              </a:extLst>
            </p:cNvPr>
            <p:cNvCxnSpPr>
              <a:cxnSpLocks/>
            </p:cNvCxnSpPr>
            <p:nvPr/>
          </p:nvCxnSpPr>
          <p:spPr>
            <a:xfrm>
              <a:off x="4301535" y="477074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421F4AD-29FA-43A4-A663-D50902CC58BA}"/>
                </a:ext>
              </a:extLst>
            </p:cNvPr>
            <p:cNvCxnSpPr>
              <a:cxnSpLocks/>
            </p:cNvCxnSpPr>
            <p:nvPr/>
          </p:nvCxnSpPr>
          <p:spPr>
            <a:xfrm flipV="1">
              <a:off x="4301535"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84779E2-722F-4BAC-A4A8-D13EDE72DAF8}"/>
                </a:ext>
              </a:extLst>
            </p:cNvPr>
            <p:cNvCxnSpPr>
              <a:cxnSpLocks/>
            </p:cNvCxnSpPr>
            <p:nvPr/>
          </p:nvCxnSpPr>
          <p:spPr>
            <a:xfrm flipV="1">
              <a:off x="4993864"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1F3C65E-4957-4EA1-8A5A-58746D9C795A}"/>
                </a:ext>
              </a:extLst>
            </p:cNvPr>
            <p:cNvCxnSpPr>
              <a:cxnSpLocks/>
            </p:cNvCxnSpPr>
            <p:nvPr/>
          </p:nvCxnSpPr>
          <p:spPr>
            <a:xfrm flipV="1">
              <a:off x="5688299"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1FCFD79-F713-40E8-8531-B6D51F1CFF6C}"/>
                </a:ext>
              </a:extLst>
            </p:cNvPr>
            <p:cNvCxnSpPr>
              <a:cxnSpLocks/>
            </p:cNvCxnSpPr>
            <p:nvPr/>
          </p:nvCxnSpPr>
          <p:spPr>
            <a:xfrm flipV="1">
              <a:off x="6378522"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56F0E0-C843-4349-8034-C420D81A6C69}"/>
                </a:ext>
              </a:extLst>
            </p:cNvPr>
            <p:cNvCxnSpPr>
              <a:cxnSpLocks/>
            </p:cNvCxnSpPr>
            <p:nvPr/>
          </p:nvCxnSpPr>
          <p:spPr>
            <a:xfrm flipV="1">
              <a:off x="7076920"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4D7E95-E983-4A2D-BB36-82E6A38A8146}"/>
                </a:ext>
              </a:extLst>
            </p:cNvPr>
            <p:cNvCxnSpPr>
              <a:cxnSpLocks/>
            </p:cNvCxnSpPr>
            <p:nvPr/>
          </p:nvCxnSpPr>
          <p:spPr>
            <a:xfrm flipV="1">
              <a:off x="7771906"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5C09440-6137-456A-9768-20AFD7E63BD4}"/>
                </a:ext>
              </a:extLst>
            </p:cNvPr>
            <p:cNvCxnSpPr>
              <a:cxnSpLocks/>
            </p:cNvCxnSpPr>
            <p:nvPr/>
          </p:nvCxnSpPr>
          <p:spPr>
            <a:xfrm flipV="1">
              <a:off x="8464235"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5384F6-93FE-44BA-978E-D4D143EA4753}"/>
                </a:ext>
              </a:extLst>
            </p:cNvPr>
            <p:cNvCxnSpPr>
              <a:cxnSpLocks/>
            </p:cNvCxnSpPr>
            <p:nvPr/>
          </p:nvCxnSpPr>
          <p:spPr>
            <a:xfrm flipV="1">
              <a:off x="9185222"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287F78A-69C2-4BD8-A534-5791EEA41908}"/>
                </a:ext>
              </a:extLst>
            </p:cNvPr>
            <p:cNvCxnSpPr>
              <a:cxnSpLocks/>
            </p:cNvCxnSpPr>
            <p:nvPr/>
          </p:nvCxnSpPr>
          <p:spPr>
            <a:xfrm flipV="1">
              <a:off x="9874638" y="4770749"/>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F280408-2DF7-4452-823D-1CE42C815B9E}"/>
                </a:ext>
              </a:extLst>
            </p:cNvPr>
            <p:cNvSpPr/>
            <p:nvPr/>
          </p:nvSpPr>
          <p:spPr>
            <a:xfrm>
              <a:off x="3569616" y="437133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62" name="矩形 61">
              <a:extLst>
                <a:ext uri="{FF2B5EF4-FFF2-40B4-BE49-F238E27FC236}">
                  <a16:creationId xmlns:a16="http://schemas.microsoft.com/office/drawing/2014/main" id="{7BB2A03B-6356-4416-B932-3AF3AB581B6F}"/>
                </a:ext>
              </a:extLst>
            </p:cNvPr>
            <p:cNvSpPr/>
            <p:nvPr/>
          </p:nvSpPr>
          <p:spPr>
            <a:xfrm>
              <a:off x="4281740" y="437133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63" name="矩形 62">
              <a:extLst>
                <a:ext uri="{FF2B5EF4-FFF2-40B4-BE49-F238E27FC236}">
                  <a16:creationId xmlns:a16="http://schemas.microsoft.com/office/drawing/2014/main" id="{6CD1273D-DA17-4BF0-9030-F3892FA4821A}"/>
                </a:ext>
              </a:extLst>
            </p:cNvPr>
            <p:cNvSpPr/>
            <p:nvPr/>
          </p:nvSpPr>
          <p:spPr>
            <a:xfrm>
              <a:off x="4937391"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64" name="矩形 63">
              <a:extLst>
                <a:ext uri="{FF2B5EF4-FFF2-40B4-BE49-F238E27FC236}">
                  <a16:creationId xmlns:a16="http://schemas.microsoft.com/office/drawing/2014/main" id="{97A0C341-AA84-4DED-9D35-44E87D0CD146}"/>
                </a:ext>
              </a:extLst>
            </p:cNvPr>
            <p:cNvSpPr/>
            <p:nvPr/>
          </p:nvSpPr>
          <p:spPr>
            <a:xfrm>
              <a:off x="5626806"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65" name="矩形 64">
              <a:extLst>
                <a:ext uri="{FF2B5EF4-FFF2-40B4-BE49-F238E27FC236}">
                  <a16:creationId xmlns:a16="http://schemas.microsoft.com/office/drawing/2014/main" id="{2F5AB263-2139-4508-BF7A-648AE8FB5976}"/>
                </a:ext>
              </a:extLst>
            </p:cNvPr>
            <p:cNvSpPr/>
            <p:nvPr/>
          </p:nvSpPr>
          <p:spPr>
            <a:xfrm>
              <a:off x="6328138"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66" name="矩形 65">
              <a:extLst>
                <a:ext uri="{FF2B5EF4-FFF2-40B4-BE49-F238E27FC236}">
                  <a16:creationId xmlns:a16="http://schemas.microsoft.com/office/drawing/2014/main" id="{560A81D6-216A-4922-9D3A-987320E907F0}"/>
                </a:ext>
              </a:extLst>
            </p:cNvPr>
            <p:cNvSpPr/>
            <p:nvPr/>
          </p:nvSpPr>
          <p:spPr>
            <a:xfrm>
              <a:off x="7013723"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67" name="矩形 66">
              <a:extLst>
                <a:ext uri="{FF2B5EF4-FFF2-40B4-BE49-F238E27FC236}">
                  <a16:creationId xmlns:a16="http://schemas.microsoft.com/office/drawing/2014/main" id="{04E612AC-95A0-4435-92F0-C3031659252E}"/>
                </a:ext>
              </a:extLst>
            </p:cNvPr>
            <p:cNvSpPr/>
            <p:nvPr/>
          </p:nvSpPr>
          <p:spPr>
            <a:xfrm>
              <a:off x="7689171"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68" name="矩形 67">
              <a:extLst>
                <a:ext uri="{FF2B5EF4-FFF2-40B4-BE49-F238E27FC236}">
                  <a16:creationId xmlns:a16="http://schemas.microsoft.com/office/drawing/2014/main" id="{63781F6E-3F52-400D-A307-61404C2117D9}"/>
                </a:ext>
              </a:extLst>
            </p:cNvPr>
            <p:cNvSpPr/>
            <p:nvPr/>
          </p:nvSpPr>
          <p:spPr>
            <a:xfrm>
              <a:off x="8405450"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69" name="矩形 68">
              <a:extLst>
                <a:ext uri="{FF2B5EF4-FFF2-40B4-BE49-F238E27FC236}">
                  <a16:creationId xmlns:a16="http://schemas.microsoft.com/office/drawing/2014/main" id="{95DAD7AC-A9AA-4867-8052-509E41E7279B}"/>
                </a:ext>
              </a:extLst>
            </p:cNvPr>
            <p:cNvSpPr/>
            <p:nvPr/>
          </p:nvSpPr>
          <p:spPr>
            <a:xfrm>
              <a:off x="9121255" y="437485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70" name="矩形 69">
              <a:extLst>
                <a:ext uri="{FF2B5EF4-FFF2-40B4-BE49-F238E27FC236}">
                  <a16:creationId xmlns:a16="http://schemas.microsoft.com/office/drawing/2014/main" id="{3FAF76B2-7D89-4B73-B280-33B56ADBA7A3}"/>
                </a:ext>
              </a:extLst>
            </p:cNvPr>
            <p:cNvSpPr/>
            <p:nvPr/>
          </p:nvSpPr>
          <p:spPr>
            <a:xfrm>
              <a:off x="6374633"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71" name="矩形 70">
              <a:extLst>
                <a:ext uri="{FF2B5EF4-FFF2-40B4-BE49-F238E27FC236}">
                  <a16:creationId xmlns:a16="http://schemas.microsoft.com/office/drawing/2014/main" id="{B4735D83-F382-4164-8170-BD38CD8287E8}"/>
                </a:ext>
              </a:extLst>
            </p:cNvPr>
            <p:cNvSpPr/>
            <p:nvPr/>
          </p:nvSpPr>
          <p:spPr>
            <a:xfrm>
              <a:off x="1808166" y="6239924"/>
              <a:ext cx="1981633"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or </a:t>
              </a:r>
              <a:r>
                <a:rPr lang="pt-BR" altLang="zh-CN" sz="1600" dirty="0">
                  <a:latin typeface="Times New Roman" panose="02020603050405020304" pitchFamily="18" charset="0"/>
                  <a:cs typeface="Times New Roman" panose="02020603050405020304" pitchFamily="18" charset="0"/>
                </a:rPr>
                <a:t>add.w $r9, $r8, $r7</a:t>
              </a:r>
            </a:p>
          </p:txBody>
        </p:sp>
        <p:sp>
          <p:nvSpPr>
            <p:cNvPr id="72" name="矩形 71">
              <a:extLst>
                <a:ext uri="{FF2B5EF4-FFF2-40B4-BE49-F238E27FC236}">
                  <a16:creationId xmlns:a16="http://schemas.microsoft.com/office/drawing/2014/main" id="{AA554012-DFE1-43AA-AAE3-EEEA9558D406}"/>
                </a:ext>
              </a:extLst>
            </p:cNvPr>
            <p:cNvSpPr/>
            <p:nvPr/>
          </p:nvSpPr>
          <p:spPr>
            <a:xfrm>
              <a:off x="5680088"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73" name="矩形 72">
              <a:extLst>
                <a:ext uri="{FF2B5EF4-FFF2-40B4-BE49-F238E27FC236}">
                  <a16:creationId xmlns:a16="http://schemas.microsoft.com/office/drawing/2014/main" id="{0448C2C0-64DB-4494-BE28-499DE5A11132}"/>
                </a:ext>
              </a:extLst>
            </p:cNvPr>
            <p:cNvSpPr/>
            <p:nvPr/>
          </p:nvSpPr>
          <p:spPr>
            <a:xfrm>
              <a:off x="6373924"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74" name="矩形 73">
              <a:extLst>
                <a:ext uri="{FF2B5EF4-FFF2-40B4-BE49-F238E27FC236}">
                  <a16:creationId xmlns:a16="http://schemas.microsoft.com/office/drawing/2014/main" id="{5889770B-F07E-4656-970D-CDC4200AB0BC}"/>
                </a:ext>
              </a:extLst>
            </p:cNvPr>
            <p:cNvSpPr/>
            <p:nvPr/>
          </p:nvSpPr>
          <p:spPr>
            <a:xfrm>
              <a:off x="1808166" y="5046504"/>
              <a:ext cx="1439818" cy="338554"/>
            </a:xfrm>
            <a:prstGeom prst="rect">
              <a:avLst/>
            </a:prstGeom>
          </p:spPr>
          <p:txBody>
            <a:bodyPr wrap="square">
              <a:spAutoFit/>
            </a:bodyPr>
            <a:lstStyle/>
            <a:p>
              <a:r>
                <a:rPr lang="pt-BR" altLang="zh-CN" sz="1600" dirty="0">
                  <a:latin typeface="Times New Roman" panose="02020603050405020304" pitchFamily="18" charset="0"/>
                  <a:cs typeface="Times New Roman" panose="02020603050405020304" pitchFamily="18" charset="0"/>
                </a:rPr>
                <a:t>beq $r4, $r5 40</a:t>
              </a:r>
            </a:p>
          </p:txBody>
        </p:sp>
        <p:cxnSp>
          <p:nvCxnSpPr>
            <p:cNvPr id="75" name="连接符: 肘形 74">
              <a:extLst>
                <a:ext uri="{FF2B5EF4-FFF2-40B4-BE49-F238E27FC236}">
                  <a16:creationId xmlns:a16="http://schemas.microsoft.com/office/drawing/2014/main" id="{321D68DF-A538-4ACC-92A3-D95BA94717E7}"/>
                </a:ext>
              </a:extLst>
            </p:cNvPr>
            <p:cNvCxnSpPr>
              <a:cxnSpLocks/>
              <a:stCxn id="74" idx="2"/>
              <a:endCxn id="71" idx="0"/>
            </p:cNvCxnSpPr>
            <p:nvPr/>
          </p:nvCxnSpPr>
          <p:spPr>
            <a:xfrm rot="16200000" flipH="1">
              <a:off x="2343674" y="5889556"/>
              <a:ext cx="608645" cy="26598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云形 75">
              <a:extLst>
                <a:ext uri="{FF2B5EF4-FFF2-40B4-BE49-F238E27FC236}">
                  <a16:creationId xmlns:a16="http://schemas.microsoft.com/office/drawing/2014/main" id="{1A42BA8F-9BED-442F-9A80-BA47E96AC73A}"/>
                </a:ext>
              </a:extLst>
            </p:cNvPr>
            <p:cNvSpPr/>
            <p:nvPr/>
          </p:nvSpPr>
          <p:spPr>
            <a:xfrm>
              <a:off x="3862895" y="5528721"/>
              <a:ext cx="1136267" cy="58124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气泡</a:t>
              </a:r>
            </a:p>
          </p:txBody>
        </p:sp>
        <p:sp>
          <p:nvSpPr>
            <p:cNvPr id="77" name="矩形 76">
              <a:extLst>
                <a:ext uri="{FF2B5EF4-FFF2-40B4-BE49-F238E27FC236}">
                  <a16:creationId xmlns:a16="http://schemas.microsoft.com/office/drawing/2014/main" id="{81E49591-7286-4A50-94F0-3805A3139314}"/>
                </a:ext>
              </a:extLst>
            </p:cNvPr>
            <p:cNvSpPr/>
            <p:nvPr/>
          </p:nvSpPr>
          <p:spPr>
            <a:xfrm>
              <a:off x="4579457" y="5569814"/>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grpSp>
    </p:spTree>
    <p:extLst>
      <p:ext uri="{BB962C8B-B14F-4D97-AF65-F5344CB8AC3E}">
        <p14:creationId xmlns:p14="http://schemas.microsoft.com/office/powerpoint/2010/main" val="408045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控制冒险的解决方案</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43</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97059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为了解决这个问题，最直接的方法还是</a:t>
            </a:r>
            <a:r>
              <a:rPr lang="zh-CN" altLang="en-US" sz="2000" dirty="0">
                <a:solidFill>
                  <a:srgbClr val="FF0000"/>
                </a:solidFill>
              </a:rPr>
              <a:t>使用阻塞</a:t>
            </a:r>
            <a:r>
              <a:rPr lang="zh-CN" altLang="en-US" sz="2000" dirty="0"/>
              <a:t>。为了在分支指令</a:t>
            </a:r>
            <a:r>
              <a:rPr lang="en-US" altLang="zh-CN" sz="2000" dirty="0" err="1"/>
              <a:t>beq</a:t>
            </a:r>
            <a:r>
              <a:rPr lang="zh-CN" altLang="en-US" sz="2000" dirty="0"/>
              <a:t>执行阶段完成前阻塞后续指令，这里需要引入两个时钟周期的阻塞。这种方法能够确保指令正确执行，但是它对流水线的效率影响较大。</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如果我们能增加专用的运算资源将转移指令条件判断和计算下一条指令</a:t>
            </a:r>
            <a:r>
              <a:rPr lang="en-US" altLang="zh-CN" sz="2000" dirty="0">
                <a:solidFill>
                  <a:schemeClr val="tx2"/>
                </a:solidFill>
                <a:latin typeface="Times New Roman" panose="02020603050405020304" pitchFamily="18" charset="0"/>
                <a:cs typeface="Times New Roman" panose="02020603050405020304" pitchFamily="18" charset="0"/>
              </a:rPr>
              <a:t>PC</a:t>
            </a:r>
            <a:r>
              <a:rPr lang="zh-CN" altLang="en-US" sz="2000" dirty="0">
                <a:solidFill>
                  <a:schemeClr val="tx2"/>
                </a:solidFill>
                <a:latin typeface="Times New Roman" panose="02020603050405020304" pitchFamily="18" charset="0"/>
                <a:cs typeface="Times New Roman" panose="02020603050405020304" pitchFamily="18" charset="0"/>
              </a:rPr>
              <a:t>的处理调整到译码阶段，那么转移指令后面的指令只需要阻塞一个时钟周期。</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还有一种减少流水线阻塞等待的</a:t>
            </a:r>
            <a:r>
              <a:rPr lang="zh-CN" altLang="en-US" sz="2000" dirty="0">
                <a:solidFill>
                  <a:srgbClr val="FF0000"/>
                </a:solidFill>
                <a:latin typeface="Times New Roman" panose="02020603050405020304" pitchFamily="18" charset="0"/>
                <a:cs typeface="Times New Roman" panose="02020603050405020304" pitchFamily="18" charset="0"/>
              </a:rPr>
              <a:t>转移指令延迟槽技术</a:t>
            </a:r>
            <a:r>
              <a:rPr lang="zh-CN" altLang="en-US" sz="2000" dirty="0">
                <a:solidFill>
                  <a:schemeClr val="tx2"/>
                </a:solidFill>
                <a:latin typeface="Times New Roman" panose="02020603050405020304" pitchFamily="18" charset="0"/>
                <a:cs typeface="Times New Roman" panose="02020603050405020304" pitchFamily="18" charset="0"/>
              </a:rPr>
              <a:t>，简单地说就是位于分支指令后面的一条指令，不管分支发生与否其总是被执行。结合译码阶段增加专用硬件判断下一条指令的</a:t>
            </a:r>
            <a:r>
              <a:rPr lang="en-US" altLang="zh-CN" sz="2000" dirty="0">
                <a:solidFill>
                  <a:schemeClr val="tx2"/>
                </a:solidFill>
                <a:latin typeface="Times New Roman" panose="02020603050405020304" pitchFamily="18" charset="0"/>
                <a:cs typeface="Times New Roman" panose="02020603050405020304" pitchFamily="18" charset="0"/>
              </a:rPr>
              <a:t>PC</a:t>
            </a:r>
            <a:r>
              <a:rPr lang="zh-CN" altLang="en-US" sz="2000" dirty="0">
                <a:solidFill>
                  <a:schemeClr val="tx2"/>
                </a:solidFill>
                <a:latin typeface="Times New Roman" panose="02020603050405020304" pitchFamily="18" charset="0"/>
                <a:cs typeface="Times New Roman" panose="02020603050405020304" pitchFamily="18" charset="0"/>
              </a:rPr>
              <a:t>地址和延迟槽技术，就能避免控制冒险带来的延迟，保证流水线的全速运行。</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对很多计算机而言，阻塞的方式代价太大，为了减少阻塞带来的延迟，产生了另一种消除控制冒险的技术，叫做</a:t>
            </a:r>
            <a:r>
              <a:rPr lang="zh-CN" altLang="en-US" sz="2000" dirty="0">
                <a:solidFill>
                  <a:srgbClr val="FF0000"/>
                </a:solidFill>
                <a:latin typeface="Times New Roman" panose="02020603050405020304" pitchFamily="18" charset="0"/>
                <a:cs typeface="Times New Roman" panose="02020603050405020304" pitchFamily="18" charset="0"/>
              </a:rPr>
              <a:t>预测</a:t>
            </a:r>
            <a:r>
              <a:rPr lang="zh-CN" altLang="en-US" sz="2000" dirty="0">
                <a:solidFill>
                  <a:schemeClr val="tx2"/>
                </a:solidFill>
                <a:latin typeface="Times New Roman" panose="02020603050405020304" pitchFamily="18" charset="0"/>
                <a:cs typeface="Times New Roman" panose="02020603050405020304" pitchFamily="18" charset="0"/>
              </a:rPr>
              <a:t>（</a:t>
            </a:r>
            <a:r>
              <a:rPr lang="en-US" altLang="zh-CN" sz="2000" dirty="0">
                <a:solidFill>
                  <a:schemeClr val="tx2"/>
                </a:solidFill>
                <a:latin typeface="Times New Roman" panose="02020603050405020304" pitchFamily="18" charset="0"/>
                <a:cs typeface="Times New Roman" panose="02020603050405020304" pitchFamily="18" charset="0"/>
              </a:rPr>
              <a:t>Prediction</a:t>
            </a:r>
            <a:r>
              <a:rPr lang="zh-CN" altLang="en-US" sz="2000" dirty="0">
                <a:solidFill>
                  <a:schemeClr val="tx2"/>
                </a:solidFill>
                <a:latin typeface="Times New Roman" panose="02020603050405020304" pitchFamily="18" charset="0"/>
                <a:cs typeface="Times New Roman" panose="02020603050405020304" pitchFamily="18" charset="0"/>
              </a:rPr>
              <a:t>）。预测的方法，在预测正确的情况下不会降低流水线的效率，但在预测错误的情况下，需要回到预测错误的位置重新执行正确的分支。</a:t>
            </a:r>
          </a:p>
        </p:txBody>
      </p:sp>
    </p:spTree>
    <p:extLst>
      <p:ext uri="{BB962C8B-B14F-4D97-AF65-F5344CB8AC3E}">
        <p14:creationId xmlns:p14="http://schemas.microsoft.com/office/powerpoint/2010/main" val="29098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44</a:t>
            </a:fld>
            <a:endParaRPr lang="zh-CN" altLang="en-US"/>
          </a:p>
        </p:txBody>
      </p:sp>
      <p:sp>
        <p:nvSpPr>
          <p:cNvPr id="86" name="内容占位符 3">
            <a:extLst>
              <a:ext uri="{FF2B5EF4-FFF2-40B4-BE49-F238E27FC236}">
                <a16:creationId xmlns:a16="http://schemas.microsoft.com/office/drawing/2014/main" id="{92E6D903-4A68-4119-9AA2-CD9737C9F23D}"/>
              </a:ext>
            </a:extLst>
          </p:cNvPr>
          <p:cNvSpPr>
            <a:spLocks noGrp="1"/>
          </p:cNvSpPr>
          <p:nvPr>
            <p:ph sz="half" idx="1"/>
          </p:nvPr>
        </p:nvSpPr>
        <p:spPr>
          <a:xfrm>
            <a:off x="0" y="998093"/>
            <a:ext cx="11751733" cy="2064982"/>
          </a:xfrm>
        </p:spPr>
        <p:txBody>
          <a:bodyPr/>
          <a:lstStyle/>
          <a:p>
            <a:r>
              <a:rPr lang="zh-CN" altLang="en-US" dirty="0"/>
              <a:t>分支预测</a:t>
            </a:r>
          </a:p>
        </p:txBody>
      </p:sp>
      <p:sp>
        <p:nvSpPr>
          <p:cNvPr id="88" name="矩形 87">
            <a:extLst>
              <a:ext uri="{FF2B5EF4-FFF2-40B4-BE49-F238E27FC236}">
                <a16:creationId xmlns:a16="http://schemas.microsoft.com/office/drawing/2014/main" id="{10226CDA-E939-4071-94B4-9363E7A440FE}"/>
              </a:ext>
            </a:extLst>
          </p:cNvPr>
          <p:cNvSpPr/>
          <p:nvPr/>
        </p:nvSpPr>
        <p:spPr>
          <a:xfrm>
            <a:off x="158674" y="1466000"/>
            <a:ext cx="11384578" cy="124957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分支预测有多种，最简单一种就是</a:t>
            </a:r>
            <a:r>
              <a:rPr lang="zh-CN" altLang="en-US" sz="2000" dirty="0">
                <a:solidFill>
                  <a:srgbClr val="FF0000"/>
                </a:solidFill>
              </a:rPr>
              <a:t>总预测分支未发生</a:t>
            </a:r>
            <a:r>
              <a:rPr lang="zh-CN" altLang="en-US" sz="2000" dirty="0"/>
              <a:t>，这样当预测正确时，流水线就会正常执行，只有当转移发生时才会产生阻塞。还有更加成熟的技术称为</a:t>
            </a:r>
            <a:r>
              <a:rPr lang="zh-CN" altLang="en-US" sz="2000" dirty="0">
                <a:solidFill>
                  <a:srgbClr val="FF0000"/>
                </a:solidFill>
              </a:rPr>
              <a:t>动态分支预测</a:t>
            </a:r>
            <a:r>
              <a:rPr lang="zh-CN" altLang="en-US" sz="2000" dirty="0"/>
              <a:t>，它的预测会基于本身及其他分支跳转的历史记录，并且会动态改变分支预测结果。这种情况下，分支预测的成功率能够达到</a:t>
            </a:r>
            <a:r>
              <a:rPr lang="en-US" altLang="zh-CN" sz="2000" dirty="0"/>
              <a:t>90%</a:t>
            </a:r>
            <a:r>
              <a:rPr lang="zh-CN" altLang="en-US" sz="2000" dirty="0"/>
              <a:t>以上。</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2134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结构冒险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45</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747015" cy="468128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结构冒险（</a:t>
            </a:r>
            <a:r>
              <a:rPr lang="en-US" altLang="zh-CN" sz="2000" dirty="0"/>
              <a:t>Structure Hazard</a:t>
            </a:r>
            <a:r>
              <a:rPr lang="zh-CN" altLang="en-US" sz="2000" dirty="0"/>
              <a:t>）指的是，</a:t>
            </a:r>
            <a:r>
              <a:rPr lang="zh-CN" altLang="en-US" sz="2000" dirty="0">
                <a:solidFill>
                  <a:srgbClr val="FF0000"/>
                </a:solidFill>
              </a:rPr>
              <a:t>硬件不支持多条指令在同一时钟周期内执行的情况</a:t>
            </a:r>
            <a:r>
              <a:rPr lang="zh-CN" altLang="en-US" sz="2000" dirty="0"/>
              <a:t>。假设并行的两个阶段申请同一硬件资源，就会导致资源的抢夺，那么在这个时钟周期内，总有一方申请的资源无法得到满足，这种情况就会导致结构冒险。</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结构冒险最经常发生在功能单元未能完全流水化的情况下，因此此时的功能单元不能满足每个时钟周期执行一条指令；或者某一资源不足以满足流水线中的指令组合，比如寄存器只有一个写端口，但是指令想在一个时钟周期内写两次。</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结构冒险通常使用阻塞来解决</a:t>
            </a:r>
            <a:r>
              <a:rPr lang="zh-CN" altLang="en-US" sz="2000" dirty="0">
                <a:solidFill>
                  <a:schemeClr val="tx2"/>
                </a:solidFill>
                <a:latin typeface="Times New Roman" panose="02020603050405020304" pitchFamily="18" charset="0"/>
                <a:cs typeface="Times New Roman" panose="02020603050405020304" pitchFamily="18" charset="0"/>
              </a:rPr>
              <a:t>，只需要将流水线阻塞到所需单元可用即可。如果结构冒险很少发生，那么就不必耗费大量成本来避免它。当然，对于某些发生频率较高的结构冒险，最好的解决方式是增加资源数量，当资源数量能够满足需求，阻塞的频率就会大大降低。</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713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结构冒险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46</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747015" cy="162865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这里用之前的例子来说明，由于第</a:t>
            </a:r>
            <a:r>
              <a:rPr lang="en-US" altLang="zh-CN" sz="2000" dirty="0"/>
              <a:t>2</a:t>
            </a:r>
            <a:r>
              <a:rPr lang="zh-CN" altLang="en-US" sz="2000" dirty="0"/>
              <a:t>条指令需要读取第</a:t>
            </a:r>
            <a:r>
              <a:rPr lang="en-US" altLang="zh-CN" sz="2000" dirty="0"/>
              <a:t>1</a:t>
            </a:r>
            <a:r>
              <a:rPr lang="zh-CN" altLang="en-US" sz="2000" dirty="0"/>
              <a:t>条指令的写回结果，因此第</a:t>
            </a:r>
            <a:r>
              <a:rPr lang="en-US" altLang="zh-CN" sz="2000" dirty="0"/>
              <a:t>2</a:t>
            </a:r>
            <a:r>
              <a:rPr lang="zh-CN" altLang="en-US" sz="2000" dirty="0"/>
              <a:t>条指令的译码阶段会被阻塞，</a:t>
            </a:r>
            <a:r>
              <a:rPr lang="zh-CN" altLang="en-US" sz="2000" dirty="0">
                <a:solidFill>
                  <a:srgbClr val="C00000"/>
                </a:solidFill>
              </a:rPr>
              <a:t>这时它的指令地址被保存在</a:t>
            </a:r>
            <a:r>
              <a:rPr lang="en-US" altLang="zh-CN" sz="2000" dirty="0">
                <a:solidFill>
                  <a:srgbClr val="C00000"/>
                </a:solidFill>
              </a:rPr>
              <a:t>PC</a:t>
            </a:r>
            <a:r>
              <a:rPr lang="zh-CN" altLang="en-US" sz="2000" dirty="0">
                <a:solidFill>
                  <a:srgbClr val="C00000"/>
                </a:solidFill>
              </a:rPr>
              <a:t>（指令计数器）中。当第</a:t>
            </a:r>
            <a:r>
              <a:rPr lang="en-US" altLang="zh-CN" sz="2000" dirty="0">
                <a:solidFill>
                  <a:srgbClr val="C00000"/>
                </a:solidFill>
              </a:rPr>
              <a:t>3</a:t>
            </a:r>
            <a:r>
              <a:rPr lang="zh-CN" altLang="en-US" sz="2000" dirty="0">
                <a:solidFill>
                  <a:srgbClr val="C00000"/>
                </a:solidFill>
              </a:rPr>
              <a:t>条指令想要进入取指阶段，这时</a:t>
            </a:r>
            <a:r>
              <a:rPr lang="en-US" altLang="zh-CN" sz="2000" dirty="0">
                <a:solidFill>
                  <a:srgbClr val="C00000"/>
                </a:solidFill>
              </a:rPr>
              <a:t>PC</a:t>
            </a:r>
            <a:r>
              <a:rPr lang="zh-CN" altLang="en-US" sz="2000" dirty="0">
                <a:solidFill>
                  <a:srgbClr val="C00000"/>
                </a:solidFill>
              </a:rPr>
              <a:t>单元被上一条指令占用，</a:t>
            </a:r>
            <a:r>
              <a:rPr lang="zh-CN" altLang="en-US" sz="2000" dirty="0"/>
              <a:t>此时两条指令的执行需要使用同一个单元模块，就会出现结构冒险。</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D31A0ED-B761-43BF-AA23-9765FFD4399A}"/>
              </a:ext>
            </a:extLst>
          </p:cNvPr>
          <p:cNvCxnSpPr>
            <a:cxnSpLocks/>
          </p:cNvCxnSpPr>
          <p:nvPr/>
        </p:nvCxnSpPr>
        <p:spPr>
          <a:xfrm>
            <a:off x="2976878" y="3480198"/>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071EA29-DB79-4036-95AD-19036FA99984}"/>
              </a:ext>
            </a:extLst>
          </p:cNvPr>
          <p:cNvCxnSpPr>
            <a:cxnSpLocks/>
          </p:cNvCxnSpPr>
          <p:nvPr/>
        </p:nvCxnSpPr>
        <p:spPr>
          <a:xfrm>
            <a:off x="1017598" y="3808718"/>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D9770B72-EDE4-479D-A162-3E347BDB15C2}"/>
              </a:ext>
            </a:extLst>
          </p:cNvPr>
          <p:cNvSpPr/>
          <p:nvPr/>
        </p:nvSpPr>
        <p:spPr>
          <a:xfrm>
            <a:off x="1265180" y="3255139"/>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52088F66-8684-412E-A54C-0CF7F994B973}"/>
              </a:ext>
            </a:extLst>
          </p:cNvPr>
          <p:cNvSpPr/>
          <p:nvPr/>
        </p:nvSpPr>
        <p:spPr>
          <a:xfrm>
            <a:off x="305314" y="3261330"/>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FDC1A6C0-FAD0-4F04-89FD-F0BB4A8A543F}"/>
              </a:ext>
            </a:extLst>
          </p:cNvPr>
          <p:cNvSpPr/>
          <p:nvPr/>
        </p:nvSpPr>
        <p:spPr>
          <a:xfrm>
            <a:off x="2976878"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F9951995-1443-4D03-BA85-3C46E9245CE6}"/>
              </a:ext>
            </a:extLst>
          </p:cNvPr>
          <p:cNvSpPr/>
          <p:nvPr/>
        </p:nvSpPr>
        <p:spPr>
          <a:xfrm>
            <a:off x="3669207"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8F3EA9DF-05C6-46D9-860A-56D19824DA66}"/>
              </a:ext>
            </a:extLst>
          </p:cNvPr>
          <p:cNvSpPr/>
          <p:nvPr/>
        </p:nvSpPr>
        <p:spPr>
          <a:xfrm>
            <a:off x="4361536"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21CD9D8-F024-465B-8A8C-4A91559C5EE3}"/>
              </a:ext>
            </a:extLst>
          </p:cNvPr>
          <p:cNvSpPr/>
          <p:nvPr/>
        </p:nvSpPr>
        <p:spPr>
          <a:xfrm>
            <a:off x="5053866" y="3704630"/>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9583DB81-5295-453E-859E-E6AA79CC106B}"/>
              </a:ext>
            </a:extLst>
          </p:cNvPr>
          <p:cNvSpPr/>
          <p:nvPr/>
        </p:nvSpPr>
        <p:spPr>
          <a:xfrm>
            <a:off x="367142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a:t>
            </a:r>
          </a:p>
        </p:txBody>
      </p:sp>
      <p:sp>
        <p:nvSpPr>
          <p:cNvPr id="16" name="矩形 15">
            <a:extLst>
              <a:ext uri="{FF2B5EF4-FFF2-40B4-BE49-F238E27FC236}">
                <a16:creationId xmlns:a16="http://schemas.microsoft.com/office/drawing/2014/main" id="{21C88AB6-4481-4C94-887B-8DDBD0A262B7}"/>
              </a:ext>
            </a:extLst>
          </p:cNvPr>
          <p:cNvSpPr/>
          <p:nvPr/>
        </p:nvSpPr>
        <p:spPr>
          <a:xfrm>
            <a:off x="4363751" y="4306403"/>
            <a:ext cx="210924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sp>
        <p:nvSpPr>
          <p:cNvPr id="17" name="矩形 16">
            <a:extLst>
              <a:ext uri="{FF2B5EF4-FFF2-40B4-BE49-F238E27FC236}">
                <a16:creationId xmlns:a16="http://schemas.microsoft.com/office/drawing/2014/main" id="{183369C4-3A7F-429A-9F5D-FE99018BDDD7}"/>
              </a:ext>
            </a:extLst>
          </p:cNvPr>
          <p:cNvSpPr/>
          <p:nvPr/>
        </p:nvSpPr>
        <p:spPr>
          <a:xfrm>
            <a:off x="7165323"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0E27E58B-6D98-4A2F-841E-46FCF41C74BA}"/>
              </a:ext>
            </a:extLst>
          </p:cNvPr>
          <p:cNvSpPr/>
          <p:nvPr/>
        </p:nvSpPr>
        <p:spPr>
          <a:xfrm>
            <a:off x="785765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7512C432-D2F9-4F8C-838A-0F8684D6A840}"/>
              </a:ext>
            </a:extLst>
          </p:cNvPr>
          <p:cNvSpPr/>
          <p:nvPr/>
        </p:nvSpPr>
        <p:spPr>
          <a:xfrm>
            <a:off x="4357647" y="4903113"/>
            <a:ext cx="2109242" cy="427911"/>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取指阻塞（结构相关）</a:t>
            </a:r>
          </a:p>
        </p:txBody>
      </p:sp>
      <p:sp>
        <p:nvSpPr>
          <p:cNvPr id="20" name="矩形 19">
            <a:extLst>
              <a:ext uri="{FF2B5EF4-FFF2-40B4-BE49-F238E27FC236}">
                <a16:creationId xmlns:a16="http://schemas.microsoft.com/office/drawing/2014/main" id="{F472DD3F-78EC-4BCF-BAA0-06BCC8D13F1C}"/>
              </a:ext>
            </a:extLst>
          </p:cNvPr>
          <p:cNvSpPr/>
          <p:nvPr/>
        </p:nvSpPr>
        <p:spPr>
          <a:xfrm>
            <a:off x="9242310" y="4899951"/>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87B26152-4487-4273-887E-CBAAC1360741}"/>
              </a:ext>
            </a:extLst>
          </p:cNvPr>
          <p:cNvSpPr/>
          <p:nvPr/>
        </p:nvSpPr>
        <p:spPr>
          <a:xfrm>
            <a:off x="9967677"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34A1EEE9-036E-4927-AA98-E1013B1F724F}"/>
              </a:ext>
            </a:extLst>
          </p:cNvPr>
          <p:cNvSpPr/>
          <p:nvPr/>
        </p:nvSpPr>
        <p:spPr>
          <a:xfrm>
            <a:off x="10660006"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A96F5E56-39F6-47C3-A2BD-35D49D065BA6}"/>
              </a:ext>
            </a:extLst>
          </p:cNvPr>
          <p:cNvCxnSpPr/>
          <p:nvPr/>
        </p:nvCxnSpPr>
        <p:spPr>
          <a:xfrm>
            <a:off x="3669207" y="348019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AF39C6F-68C6-455C-8898-07B894AC8252}"/>
              </a:ext>
            </a:extLst>
          </p:cNvPr>
          <p:cNvCxnSpPr/>
          <p:nvPr/>
        </p:nvCxnSpPr>
        <p:spPr>
          <a:xfrm flipV="1">
            <a:off x="36692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C26A856-03DF-4B30-9756-0CE3E1115DF9}"/>
              </a:ext>
            </a:extLst>
          </p:cNvPr>
          <p:cNvCxnSpPr/>
          <p:nvPr/>
        </p:nvCxnSpPr>
        <p:spPr>
          <a:xfrm flipV="1">
            <a:off x="4361536"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B0A45FD-D70A-4298-8535-6D5E3608DFCE}"/>
              </a:ext>
            </a:extLst>
          </p:cNvPr>
          <p:cNvCxnSpPr/>
          <p:nvPr/>
        </p:nvCxnSpPr>
        <p:spPr>
          <a:xfrm flipV="1">
            <a:off x="5055971"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FF30942-20D9-4D91-93A4-9A525713FE66}"/>
              </a:ext>
            </a:extLst>
          </p:cNvPr>
          <p:cNvCxnSpPr>
            <a:cxnSpLocks/>
          </p:cNvCxnSpPr>
          <p:nvPr/>
        </p:nvCxnSpPr>
        <p:spPr>
          <a:xfrm flipV="1">
            <a:off x="57461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D7ED8E-86F5-442B-B21B-8722B75E6E69}"/>
              </a:ext>
            </a:extLst>
          </p:cNvPr>
          <p:cNvCxnSpPr/>
          <p:nvPr/>
        </p:nvCxnSpPr>
        <p:spPr>
          <a:xfrm flipV="1">
            <a:off x="6444592"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DA7A1C6-0AA6-4E96-8605-845ABAEA67CA}"/>
              </a:ext>
            </a:extLst>
          </p:cNvPr>
          <p:cNvCxnSpPr/>
          <p:nvPr/>
        </p:nvCxnSpPr>
        <p:spPr>
          <a:xfrm flipV="1">
            <a:off x="7139578"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8738F35-F994-4856-9DD1-3EDC43EECAEE}"/>
              </a:ext>
            </a:extLst>
          </p:cNvPr>
          <p:cNvCxnSpPr/>
          <p:nvPr/>
        </p:nvCxnSpPr>
        <p:spPr>
          <a:xfrm flipV="1">
            <a:off x="78319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F7B35C7-DA54-48E6-BAE2-51779E0E9F95}"/>
              </a:ext>
            </a:extLst>
          </p:cNvPr>
          <p:cNvCxnSpPr/>
          <p:nvPr/>
        </p:nvCxnSpPr>
        <p:spPr>
          <a:xfrm flipV="1">
            <a:off x="85528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E60D3F6-0091-4769-98B0-3C9100CB720D}"/>
              </a:ext>
            </a:extLst>
          </p:cNvPr>
          <p:cNvCxnSpPr/>
          <p:nvPr/>
        </p:nvCxnSpPr>
        <p:spPr>
          <a:xfrm flipV="1">
            <a:off x="9242310" y="3480198"/>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343AD63-2AAE-412C-9932-56297C15E32D}"/>
              </a:ext>
            </a:extLst>
          </p:cNvPr>
          <p:cNvSpPr/>
          <p:nvPr/>
        </p:nvSpPr>
        <p:spPr>
          <a:xfrm>
            <a:off x="2937288"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A6F9B2F1-E886-49F5-BE29-D0AE1908A6BA}"/>
              </a:ext>
            </a:extLst>
          </p:cNvPr>
          <p:cNvSpPr/>
          <p:nvPr/>
        </p:nvSpPr>
        <p:spPr>
          <a:xfrm>
            <a:off x="3649412"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28222D6E-BBDF-443A-9CE3-7B8DF762CC04}"/>
              </a:ext>
            </a:extLst>
          </p:cNvPr>
          <p:cNvSpPr/>
          <p:nvPr/>
        </p:nvSpPr>
        <p:spPr>
          <a:xfrm>
            <a:off x="430506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FC9A2EE8-2B2A-4325-955B-11D1DBD7D503}"/>
              </a:ext>
            </a:extLst>
          </p:cNvPr>
          <p:cNvSpPr/>
          <p:nvPr/>
        </p:nvSpPr>
        <p:spPr>
          <a:xfrm>
            <a:off x="4994478"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E362FCFB-F458-4681-A6D7-3F70D1A352A3}"/>
              </a:ext>
            </a:extLst>
          </p:cNvPr>
          <p:cNvSpPr/>
          <p:nvPr/>
        </p:nvSpPr>
        <p:spPr>
          <a:xfrm>
            <a:off x="569581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4BA05617-18B8-4497-9EB9-B2373F306BA5}"/>
              </a:ext>
            </a:extLst>
          </p:cNvPr>
          <p:cNvSpPr/>
          <p:nvPr/>
        </p:nvSpPr>
        <p:spPr>
          <a:xfrm>
            <a:off x="6381395"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17F9EB8C-5D56-45ED-B76E-EA4DFAB13EC4}"/>
              </a:ext>
            </a:extLst>
          </p:cNvPr>
          <p:cNvSpPr/>
          <p:nvPr/>
        </p:nvSpPr>
        <p:spPr>
          <a:xfrm>
            <a:off x="705684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D5F0BE6D-B961-4F77-A0C9-3ED30E968376}"/>
              </a:ext>
            </a:extLst>
          </p:cNvPr>
          <p:cNvSpPr/>
          <p:nvPr/>
        </p:nvSpPr>
        <p:spPr>
          <a:xfrm>
            <a:off x="7773122"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C99CBB16-6C61-433F-8230-ED8E0DAA98D2}"/>
              </a:ext>
            </a:extLst>
          </p:cNvPr>
          <p:cNvSpPr/>
          <p:nvPr/>
        </p:nvSpPr>
        <p:spPr>
          <a:xfrm>
            <a:off x="8488927" y="308430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9F25CA8B-B843-4F05-91EF-6CA7C95F59E8}"/>
              </a:ext>
            </a:extLst>
          </p:cNvPr>
          <p:cNvSpPr/>
          <p:nvPr/>
        </p:nvSpPr>
        <p:spPr>
          <a:xfrm>
            <a:off x="5742305"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0A917E8F-11BD-4582-A918-82F0D55D7831}"/>
              </a:ext>
            </a:extLst>
          </p:cNvPr>
          <p:cNvSpPr/>
          <p:nvPr/>
        </p:nvSpPr>
        <p:spPr>
          <a:xfrm>
            <a:off x="8549981"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6FF7283F-6471-4742-BF39-28827AD38914}"/>
              </a:ext>
            </a:extLst>
          </p:cNvPr>
          <p:cNvSpPr/>
          <p:nvPr/>
        </p:nvSpPr>
        <p:spPr>
          <a:xfrm>
            <a:off x="11352335" y="4899951"/>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6" name="矩形 45">
            <a:extLst>
              <a:ext uri="{FF2B5EF4-FFF2-40B4-BE49-F238E27FC236}">
                <a16:creationId xmlns:a16="http://schemas.microsoft.com/office/drawing/2014/main" id="{9AEAC718-8EE6-4E8C-B694-7D917D5DE389}"/>
              </a:ext>
            </a:extLst>
          </p:cNvPr>
          <p:cNvSpPr/>
          <p:nvPr/>
        </p:nvSpPr>
        <p:spPr>
          <a:xfrm>
            <a:off x="1161286" y="4352663"/>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206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7" name="矩形 46">
            <a:extLst>
              <a:ext uri="{FF2B5EF4-FFF2-40B4-BE49-F238E27FC236}">
                <a16:creationId xmlns:a16="http://schemas.microsoft.com/office/drawing/2014/main" id="{3784E537-79E8-4279-B44E-3CAFA51A724D}"/>
              </a:ext>
            </a:extLst>
          </p:cNvPr>
          <p:cNvSpPr/>
          <p:nvPr/>
        </p:nvSpPr>
        <p:spPr>
          <a:xfrm>
            <a:off x="1175838" y="494937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206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48" name="矩形 47">
            <a:extLst>
              <a:ext uri="{FF2B5EF4-FFF2-40B4-BE49-F238E27FC236}">
                <a16:creationId xmlns:a16="http://schemas.microsoft.com/office/drawing/2014/main" id="{D9E4D3F5-3CBC-4FE7-8944-FFF51D545E3B}"/>
              </a:ext>
            </a:extLst>
          </p:cNvPr>
          <p:cNvSpPr/>
          <p:nvPr/>
        </p:nvSpPr>
        <p:spPr>
          <a:xfrm>
            <a:off x="6472994"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49" name="矩形 48">
            <a:extLst>
              <a:ext uri="{FF2B5EF4-FFF2-40B4-BE49-F238E27FC236}">
                <a16:creationId xmlns:a16="http://schemas.microsoft.com/office/drawing/2014/main" id="{5258EFD1-3D70-4531-B66A-8716B37B2E75}"/>
              </a:ext>
            </a:extLst>
          </p:cNvPr>
          <p:cNvSpPr/>
          <p:nvPr/>
        </p:nvSpPr>
        <p:spPr>
          <a:xfrm>
            <a:off x="7159218" y="4899951"/>
            <a:ext cx="20830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cxnSp>
        <p:nvCxnSpPr>
          <p:cNvPr id="50" name="直接连接符 49">
            <a:extLst>
              <a:ext uri="{FF2B5EF4-FFF2-40B4-BE49-F238E27FC236}">
                <a16:creationId xmlns:a16="http://schemas.microsoft.com/office/drawing/2014/main" id="{41E47EB1-3098-4232-B41C-3491325E9060}"/>
              </a:ext>
            </a:extLst>
          </p:cNvPr>
          <p:cNvCxnSpPr>
            <a:cxnSpLocks/>
          </p:cNvCxnSpPr>
          <p:nvPr/>
        </p:nvCxnSpPr>
        <p:spPr>
          <a:xfrm flipV="1">
            <a:off x="9967677" y="3484603"/>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0838C9D-9438-4700-ADAE-27CC85EC6D00}"/>
              </a:ext>
            </a:extLst>
          </p:cNvPr>
          <p:cNvSpPr/>
          <p:nvPr/>
        </p:nvSpPr>
        <p:spPr>
          <a:xfrm>
            <a:off x="921899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2" name="矩形 51">
            <a:extLst>
              <a:ext uri="{FF2B5EF4-FFF2-40B4-BE49-F238E27FC236}">
                <a16:creationId xmlns:a16="http://schemas.microsoft.com/office/drawing/2014/main" id="{1760ED47-B344-4FBF-855C-72A9D0FF2FB1}"/>
              </a:ext>
            </a:extLst>
          </p:cNvPr>
          <p:cNvSpPr/>
          <p:nvPr/>
        </p:nvSpPr>
        <p:spPr>
          <a:xfrm>
            <a:off x="6466889" y="4899951"/>
            <a:ext cx="692329" cy="431073"/>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a:t>
            </a:r>
          </a:p>
        </p:txBody>
      </p:sp>
      <p:sp>
        <p:nvSpPr>
          <p:cNvPr id="53" name="矩形 52">
            <a:extLst>
              <a:ext uri="{FF2B5EF4-FFF2-40B4-BE49-F238E27FC236}">
                <a16:creationId xmlns:a16="http://schemas.microsoft.com/office/drawing/2014/main" id="{30F5FA71-8EDA-4B39-A4A6-2C4411D1FF40}"/>
              </a:ext>
            </a:extLst>
          </p:cNvPr>
          <p:cNvSpPr/>
          <p:nvPr/>
        </p:nvSpPr>
        <p:spPr>
          <a:xfrm>
            <a:off x="1175838" y="375595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Tree>
    <p:extLst>
      <p:ext uri="{BB962C8B-B14F-4D97-AF65-F5344CB8AC3E}">
        <p14:creationId xmlns:p14="http://schemas.microsoft.com/office/powerpoint/2010/main" val="4753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流水线与异常处理</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异常</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47</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747015" cy="412568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异常的来源包括外部事件、指令执行中的错误、数据完整性问题、地址转换异常、系统调用和陷阱以及需要软件纠正的操作等，而在流水线处理器中，这些不同类型的异常可能发生在流水线的不同阶段。</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SzPct val="100000"/>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异常通常被分为</a:t>
            </a:r>
            <a:r>
              <a:rPr lang="zh-CN" altLang="en-US" sz="2000" dirty="0">
                <a:solidFill>
                  <a:srgbClr val="FF0000"/>
                </a:solidFill>
                <a:latin typeface="Times New Roman" panose="02020603050405020304" pitchFamily="18" charset="0"/>
                <a:cs typeface="Times New Roman" panose="02020603050405020304" pitchFamily="18" charset="0"/>
              </a:rPr>
              <a:t>可恢复异常</a:t>
            </a:r>
            <a:r>
              <a:rPr lang="zh-CN" altLang="en-US" sz="2000" dirty="0">
                <a:solidFill>
                  <a:schemeClr val="tx2"/>
                </a:solidFill>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不可恢复异常</a:t>
            </a:r>
            <a:r>
              <a:rPr lang="zh-CN" altLang="en-US" sz="2000" dirty="0">
                <a:solidFill>
                  <a:schemeClr val="tx2"/>
                </a:solidFill>
                <a:latin typeface="Times New Roman" panose="02020603050405020304" pitchFamily="18" charset="0"/>
                <a:cs typeface="Times New Roman" panose="02020603050405020304" pitchFamily="18" charset="0"/>
              </a:rPr>
              <a:t>：</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不可恢复异常通常发生在出现严重的系统硬件错误时，在这种情况下，系统可能会在处理异常之后面临重启，因此，处理器对不可恢复异常的响应机制非常简单，只要立即终止当前的执行，记录软件所需的信息，然后跳转到异常处理入口即可。</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chemeClr val="tx2"/>
                </a:solidFill>
                <a:latin typeface="Times New Roman" panose="02020603050405020304" pitchFamily="18" charset="0"/>
                <a:cs typeface="Times New Roman" panose="02020603050405020304" pitchFamily="18" charset="0"/>
              </a:rPr>
              <a:t>可恢复异常的处理比较困难，原因是可恢复异常需要非常精确的处理，也就是常说的精确异常的概念。精确异常的含义是，当异常处理完成，回到产生异常的地方继续执行，程序依旧能正确执行，就像没有产生异常一样。要达到精确异常的效果，要求异常处理过程完成以下两件事：</a:t>
            </a:r>
            <a:r>
              <a:rPr lang="zh-CN" altLang="en-US" dirty="0">
                <a:solidFill>
                  <a:srgbClr val="C00000"/>
                </a:solidFill>
                <a:latin typeface="Times New Roman" panose="02020603050405020304" pitchFamily="18" charset="0"/>
                <a:cs typeface="Times New Roman" panose="02020603050405020304" pitchFamily="18" charset="0"/>
              </a:rPr>
              <a:t>发生异常的指令前面的所有指令都执行完成，而发生异常的指令后面的所有指令都没有执行</a:t>
            </a:r>
            <a:r>
              <a:rPr lang="zh-CN" altLang="en-US" dirty="0">
                <a:solidFill>
                  <a:schemeClr val="tx2"/>
                </a:solidFill>
                <a:latin typeface="Times New Roman" panose="02020603050405020304" pitchFamily="18" charset="0"/>
                <a:cs typeface="Times New Roman" panose="02020603050405020304" pitchFamily="18" charset="0"/>
              </a:rPr>
              <a:t>。</a:t>
            </a:r>
            <a:endParaRPr lang="en-US" altLang="zh-C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909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流水线与异常处理</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异常处理</a:t>
            </a:r>
            <a:endParaRPr lang="en-US" altLang="zh-CN" dirty="0"/>
          </a:p>
          <a:p>
            <a:pPr marL="815975" lvl="1" indent="-285750">
              <a:buFont typeface="Arial" panose="020B0604020202020204" pitchFamily="34" charset="0"/>
              <a:buChar char="•"/>
            </a:pPr>
            <a:r>
              <a:rPr lang="zh-CN" altLang="en-US" dirty="0"/>
              <a:t>流水线处理器中，这些不同类型的异常可能发生在流水线的不同阶段，所以实现精确异常需要设计详细的异常处理机制。以下给出一个例子：</a:t>
            </a:r>
            <a:endParaRPr lang="en-US" altLang="zh-CN" dirty="0"/>
          </a:p>
          <a:p>
            <a:pPr marL="815975" lvl="1" indent="-285750">
              <a:buFont typeface="Arial" panose="020B0604020202020204" pitchFamily="34" charset="0"/>
              <a:buChar char="•"/>
            </a:pPr>
            <a:endParaRPr lang="en-US" altLang="zh-CN" dirty="0"/>
          </a:p>
          <a:p>
            <a:pPr marL="1273175" lvl="2" indent="-285750">
              <a:buFont typeface="Wingdings" pitchFamily="2" charset="2"/>
              <a:buChar char="u"/>
            </a:pPr>
            <a:r>
              <a:rPr lang="zh-CN" altLang="en-US" dirty="0"/>
              <a:t>当某一级流水发生异常时，在流水线中记录发生异常的事件，等到写回阶段再处理；</a:t>
            </a:r>
            <a:endParaRPr lang="en-US" altLang="zh-CN" dirty="0"/>
          </a:p>
          <a:p>
            <a:pPr marL="1273175" lvl="2" indent="-285750">
              <a:buFont typeface="Wingdings" pitchFamily="2" charset="2"/>
              <a:buChar char="u"/>
            </a:pPr>
            <a:endParaRPr lang="zh-CN" altLang="en-US" dirty="0"/>
          </a:p>
          <a:p>
            <a:pPr marL="1273175" lvl="2" indent="-285750">
              <a:buFont typeface="Wingdings" pitchFamily="2" charset="2"/>
              <a:buChar char="u"/>
            </a:pPr>
            <a:r>
              <a:rPr lang="zh-CN" altLang="en-US" dirty="0"/>
              <a:t>如果在执行阶段要修改机器状态（如状态寄存器），保存下来直到写回阶段再修改；</a:t>
            </a:r>
            <a:endParaRPr lang="en-US" altLang="zh-CN" dirty="0"/>
          </a:p>
          <a:p>
            <a:pPr marL="1273175" lvl="2" indent="-285750">
              <a:buFont typeface="Wingdings" pitchFamily="2" charset="2"/>
              <a:buChar char="u"/>
            </a:pPr>
            <a:endParaRPr lang="zh-CN" altLang="en-US" dirty="0"/>
          </a:p>
          <a:p>
            <a:pPr marL="1273175" lvl="2" indent="-285750">
              <a:buFont typeface="Wingdings" pitchFamily="2" charset="2"/>
              <a:buChar char="u"/>
            </a:pPr>
            <a:r>
              <a:rPr lang="zh-CN" altLang="en-US" dirty="0"/>
              <a:t>指令的</a:t>
            </a:r>
            <a:r>
              <a:rPr lang="en-US" altLang="zh-CN" dirty="0"/>
              <a:t>PC</a:t>
            </a:r>
            <a:r>
              <a:rPr lang="zh-CN" altLang="en-US" dirty="0"/>
              <a:t>值随指令流水前进到写回阶段为异常处理专用；</a:t>
            </a:r>
            <a:endParaRPr lang="en-US" altLang="zh-CN" dirty="0"/>
          </a:p>
          <a:p>
            <a:pPr marL="1273175" lvl="2" indent="-285750">
              <a:buFont typeface="Wingdings" pitchFamily="2" charset="2"/>
              <a:buChar char="u"/>
            </a:pPr>
            <a:endParaRPr lang="zh-CN" altLang="en-US" dirty="0"/>
          </a:p>
          <a:p>
            <a:pPr marL="1273175" lvl="2" indent="-285750">
              <a:buFont typeface="Wingdings" pitchFamily="2" charset="2"/>
              <a:buChar char="u"/>
            </a:pPr>
            <a:r>
              <a:rPr lang="zh-CN" altLang="en-US" dirty="0"/>
              <a:t>将外部中断作为取指的异常处理；</a:t>
            </a:r>
            <a:endParaRPr lang="en-US" altLang="zh-CN" dirty="0"/>
          </a:p>
          <a:p>
            <a:pPr marL="1273175" lvl="2" indent="-285750">
              <a:buFont typeface="Wingdings" pitchFamily="2" charset="2"/>
              <a:buChar char="u"/>
            </a:pPr>
            <a:endParaRPr lang="zh-CN" altLang="en-US" dirty="0"/>
          </a:p>
          <a:p>
            <a:pPr marL="1273175" lvl="2" indent="-285750">
              <a:buFont typeface="Wingdings" pitchFamily="2" charset="2"/>
              <a:buChar char="u"/>
            </a:pPr>
            <a:r>
              <a:rPr lang="zh-CN" altLang="en-US" dirty="0"/>
              <a:t>指定一个通用寄存器</a:t>
            </a:r>
            <a:r>
              <a:rPr lang="en-US" altLang="zh-CN" dirty="0"/>
              <a:t>(</a:t>
            </a:r>
            <a:r>
              <a:rPr lang="zh-CN" altLang="en-US" dirty="0"/>
              <a:t>或一个专用寄存器</a:t>
            </a:r>
            <a:r>
              <a:rPr lang="en-US" altLang="zh-CN" dirty="0"/>
              <a:t>)</a:t>
            </a:r>
            <a:r>
              <a:rPr lang="zh-CN" altLang="en-US" dirty="0"/>
              <a:t>为异常处理时保存</a:t>
            </a:r>
            <a:r>
              <a:rPr lang="en-US" altLang="zh-CN" dirty="0"/>
              <a:t>PC</a:t>
            </a:r>
            <a:r>
              <a:rPr lang="zh-CN" altLang="en-US" dirty="0"/>
              <a:t>值专用；</a:t>
            </a:r>
            <a:endParaRPr lang="en-US" altLang="zh-CN" dirty="0"/>
          </a:p>
          <a:p>
            <a:pPr marL="1273175" lvl="2" indent="-285750">
              <a:buFont typeface="Wingdings" pitchFamily="2" charset="2"/>
              <a:buChar char="u"/>
            </a:pPr>
            <a:endParaRPr lang="zh-CN" altLang="en-US" dirty="0"/>
          </a:p>
          <a:p>
            <a:pPr marL="1273175" lvl="2" indent="-285750">
              <a:buFont typeface="Wingdings" pitchFamily="2" charset="2"/>
              <a:buChar char="u"/>
            </a:pPr>
            <a:r>
              <a:rPr lang="zh-CN" altLang="en-US" dirty="0"/>
              <a:t>当发生异常的指令处在写回阶段时，保存该指令的</a:t>
            </a:r>
            <a:r>
              <a:rPr lang="en-US" altLang="zh-CN" dirty="0"/>
              <a:t>PC</a:t>
            </a:r>
            <a:r>
              <a:rPr lang="zh-CN" altLang="en-US" dirty="0"/>
              <a:t>及必需的其他状态</a:t>
            </a:r>
            <a:r>
              <a:rPr lang="en-US" altLang="zh-CN" dirty="0"/>
              <a:t>,</a:t>
            </a:r>
            <a:r>
              <a:rPr lang="zh-CN" altLang="en-US" dirty="0"/>
              <a:t>置取指的</a:t>
            </a:r>
            <a:r>
              <a:rPr lang="en-US" altLang="zh-CN" dirty="0"/>
              <a:t>PC</a:t>
            </a:r>
            <a:r>
              <a:rPr lang="zh-CN" altLang="en-US" dirty="0"/>
              <a:t>值为异常处理程序入口地址。</a:t>
            </a:r>
            <a:endParaRPr lang="en-US" altLang="zh-CN" dirty="0">
              <a:solidFill>
                <a:srgbClr val="191B0E"/>
              </a:solidFill>
            </a:endParaRPr>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48</a:t>
            </a:fld>
            <a:endParaRPr lang="zh-CN" altLang="en-US"/>
          </a:p>
        </p:txBody>
      </p:sp>
    </p:spTree>
    <p:extLst>
      <p:ext uri="{BB962C8B-B14F-4D97-AF65-F5344CB8AC3E}">
        <p14:creationId xmlns:p14="http://schemas.microsoft.com/office/powerpoint/2010/main" val="4132313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衡量指标</a:t>
                </a:r>
                <a:endParaRPr lang="en-US" altLang="zh-CN" dirty="0"/>
              </a:p>
              <a:p>
                <a:pPr marL="815975" lvl="1" indent="-285750">
                  <a:buFont typeface="Arial" panose="020B0604020202020204" pitchFamily="34" charset="0"/>
                  <a:buChar char="•"/>
                </a:pPr>
                <a:r>
                  <a:rPr lang="zh-CN" altLang="en-US" dirty="0"/>
                  <a:t>当我们衡量处理器的性能时，通常会用到</a:t>
                </a:r>
                <a:r>
                  <a:rPr lang="en-US" altLang="zh-CN" dirty="0">
                    <a:solidFill>
                      <a:srgbClr val="FF0000"/>
                    </a:solidFill>
                  </a:rPr>
                  <a:t>CPI</a:t>
                </a:r>
                <a:r>
                  <a:rPr lang="en-US" altLang="zh-CN" dirty="0"/>
                  <a:t>(Clock cycle Per Instruction)</a:t>
                </a:r>
                <a:r>
                  <a:rPr lang="zh-CN" altLang="en-US" dirty="0"/>
                  <a:t>，它表示每条计算机指令执行所需的时钟周期，我们规定</a:t>
                </a:r>
                <a:endParaRPr lang="en-US" altLang="zh-CN" dirty="0"/>
              </a:p>
              <a:p>
                <a:pPr marL="815975" lvl="1" indent="-285750">
                  <a:buFont typeface="Arial" panose="020B0604020202020204" pitchFamily="34" charset="0"/>
                  <a:buChar char="•"/>
                </a:pPr>
                <a:endParaRPr lang="en-US" altLang="zh-CN" dirty="0"/>
              </a:p>
              <a:p>
                <a:pPr marL="530225" lvl="1" indent="0">
                  <a:buNone/>
                </a:pPr>
                <a:r>
                  <a:rPr lang="en-US" altLang="zh-CN" dirty="0"/>
                  <a:t>                                             </a:t>
                </a:r>
                <a14:m>
                  <m:oMath xmlns:m="http://schemas.openxmlformats.org/officeDocument/2006/math">
                    <m:r>
                      <m:rPr>
                        <m:sty m:val="p"/>
                      </m:rPr>
                      <a:rPr lang="en-US" altLang="zh-CN" sz="1800" i="1" dirty="0">
                        <a:latin typeface="Cambria Math" panose="02040503050406030204" pitchFamily="18" charset="0"/>
                      </a:rPr>
                      <m:t>CPI</m:t>
                    </m:r>
                    <m:r>
                      <a:rPr lang="en-US" altLang="zh-CN" sz="1800" i="1" dirty="0" smtClean="0">
                        <a:latin typeface="Cambria Math" panose="02040503050406030204" pitchFamily="18" charset="0"/>
                      </a:rPr>
                      <m:t>=</m:t>
                    </m:r>
                    <m:f>
                      <m:fPr>
                        <m:ctrlPr>
                          <a:rPr lang="en-US" altLang="zh-CN" sz="1800" i="1" dirty="0" smtClean="0">
                            <a:latin typeface="Cambria Math" panose="02040503050406030204" pitchFamily="18" charset="0"/>
                          </a:rPr>
                        </m:ctrlPr>
                      </m:fPr>
                      <m:num>
                        <m:r>
                          <a:rPr lang="zh-CN" altLang="en-US" sz="1800" i="1" dirty="0">
                            <a:latin typeface="Cambria Math" panose="02040503050406030204" pitchFamily="18" charset="0"/>
                          </a:rPr>
                          <m:t>执行程序所需</m:t>
                        </m:r>
                        <m:r>
                          <a:rPr lang="zh-CN" altLang="en-US" sz="1800" i="1" dirty="0" smtClean="0">
                            <a:latin typeface="Cambria Math" panose="02040503050406030204" pitchFamily="18" charset="0"/>
                          </a:rPr>
                          <m:t>的</m:t>
                        </m:r>
                        <m:r>
                          <a:rPr lang="zh-CN" altLang="en-US" sz="1800" i="1" dirty="0">
                            <a:latin typeface="Cambria Math" panose="02040503050406030204" pitchFamily="18" charset="0"/>
                          </a:rPr>
                          <m:t>时钟周期数</m:t>
                        </m:r>
                      </m:num>
                      <m:den>
                        <m:r>
                          <a:rPr lang="zh-CN" altLang="en-US" sz="1800" i="1" dirty="0">
                            <a:latin typeface="Cambria Math" panose="02040503050406030204" pitchFamily="18" charset="0"/>
                          </a:rPr>
                          <m:t>所执行</m:t>
                        </m:r>
                        <m:r>
                          <a:rPr lang="zh-CN" altLang="en-US" sz="1800" i="1" dirty="0" smtClean="0">
                            <a:latin typeface="Cambria Math" panose="02040503050406030204" pitchFamily="18" charset="0"/>
                          </a:rPr>
                          <m:t>的</m:t>
                        </m:r>
                        <m:r>
                          <a:rPr lang="zh-CN" altLang="en-US" sz="1800" i="1" dirty="0">
                            <a:latin typeface="Cambria Math" panose="02040503050406030204" pitchFamily="18" charset="0"/>
                          </a:rPr>
                          <m:t>指令条数</m:t>
                        </m:r>
                      </m:den>
                    </m:f>
                  </m:oMath>
                </a14:m>
                <a:endParaRPr lang="en-US" altLang="zh-CN" sz="1800" dirty="0"/>
              </a:p>
              <a:p>
                <a:pPr marL="530225" lvl="1" indent="0">
                  <a:buNone/>
                </a:pPr>
                <a:endParaRPr lang="en-US" altLang="zh-CN" sz="1800" dirty="0"/>
              </a:p>
              <a:p>
                <a:pPr marL="815975" lvl="1" indent="-285750" algn="just">
                  <a:buFont typeface="Arial" panose="020B0604020202020204" pitchFamily="34" charset="0"/>
                  <a:buChar char="•"/>
                </a:pPr>
                <a:r>
                  <a:rPr lang="zh-CN" altLang="en-US" dirty="0"/>
                  <a:t>一个流水化处理器的</a:t>
                </a:r>
                <a:r>
                  <a:rPr lang="en-US" altLang="zh-CN" dirty="0"/>
                  <a:t>CPI</a:t>
                </a:r>
                <a:r>
                  <a:rPr lang="zh-CN" altLang="en-US" dirty="0"/>
                  <a:t>等于理想</a:t>
                </a:r>
                <a:r>
                  <a:rPr lang="en-US" altLang="zh-CN" dirty="0"/>
                  <a:t>CPI</a:t>
                </a:r>
                <a:r>
                  <a:rPr lang="zh-CN" altLang="en-US" dirty="0"/>
                  <a:t>和冒险产生的阻塞耗费的周期之和：</a:t>
                </a:r>
                <a:endParaRPr lang="en-US" altLang="zh-CN" dirty="0"/>
              </a:p>
              <a:p>
                <a:pPr marL="815975" lvl="1" indent="-285750" algn="just">
                  <a:buFont typeface="Arial" panose="020B0604020202020204" pitchFamily="34" charset="0"/>
                  <a:buChar char="•"/>
                </a:pPr>
                <a:endParaRPr lang="en-US" altLang="zh-CN" dirty="0"/>
              </a:p>
              <a:p>
                <a:pPr marL="530225" lvl="1" indent="0" algn="just">
                  <a:buNone/>
                </a:pPr>
                <a:r>
                  <a:rPr lang="en-US" altLang="zh-CN" b="0" dirty="0"/>
                  <a:t>                    </a:t>
                </a:r>
                <a14:m>
                  <m:oMath xmlns:m="http://schemas.openxmlformats.org/officeDocument/2006/math">
                    <m:r>
                      <a:rPr lang="en-US" altLang="zh-CN" sz="1800" b="0" i="1" dirty="0" smtClean="0">
                        <a:latin typeface="Cambria Math" panose="02040503050406030204" pitchFamily="18" charset="0"/>
                      </a:rPr>
                      <m:t>   </m:t>
                    </m:r>
                    <m:r>
                      <a:rPr lang="zh-CN" altLang="en-US" sz="1800" i="1" dirty="0">
                        <a:latin typeface="Cambria Math" panose="02040503050406030204" pitchFamily="18" charset="0"/>
                      </a:rPr>
                      <m:t>流水线</m:t>
                    </m:r>
                  </m:oMath>
                </a14:m>
                <a:r>
                  <a:rPr lang="en-US" altLang="zh-CN" sz="1800" dirty="0"/>
                  <a:t>CPI=</a:t>
                </a:r>
                <a:r>
                  <a:rPr lang="zh-CN" altLang="en-US" sz="1800" dirty="0"/>
                  <a:t>理想</a:t>
                </a:r>
                <a:r>
                  <a:rPr lang="en-US" altLang="zh-CN" sz="1800" dirty="0"/>
                  <a:t>CPI+</a:t>
                </a:r>
                <a:r>
                  <a:rPr lang="zh-CN" altLang="en-US" sz="1800" dirty="0"/>
                  <a:t>结构冒险阻塞</a:t>
                </a:r>
                <a:r>
                  <a:rPr lang="en-US" altLang="zh-CN" sz="1800" dirty="0"/>
                  <a:t>+</a:t>
                </a:r>
                <a:r>
                  <a:rPr lang="zh-CN" altLang="en-US" sz="1800" dirty="0"/>
                  <a:t>数据冒险阻塞</a:t>
                </a:r>
                <a:r>
                  <a:rPr lang="en-US" altLang="zh-CN" sz="1800" dirty="0"/>
                  <a:t>+</a:t>
                </a:r>
                <a:r>
                  <a:rPr lang="zh-CN" altLang="en-US" sz="1800" dirty="0"/>
                  <a:t>控制冒险阻塞</a:t>
                </a:r>
                <a:endParaRPr lang="en-US" altLang="zh-CN" sz="1800" dirty="0"/>
              </a:p>
              <a:p>
                <a:pPr marL="530225" lvl="1" indent="0" algn="just">
                  <a:buNone/>
                </a:pPr>
                <a:endParaRPr lang="en-US" altLang="zh-CN" sz="1800" dirty="0"/>
              </a:p>
              <a:p>
                <a:pPr marL="815975" lvl="1" indent="-285750" algn="just">
                  <a:buFont typeface="Arial" panose="020B0604020202020204" pitchFamily="34" charset="0"/>
                  <a:buChar char="•"/>
                </a:pPr>
                <a:r>
                  <a:rPr lang="zh-CN" altLang="en-US" dirty="0"/>
                  <a:t>从上述公式可知，当我们想要提高流水线处理器的性能时，可以从以下两个角度入手：</a:t>
                </a:r>
                <a:r>
                  <a:rPr lang="zh-CN" altLang="en-US" dirty="0">
                    <a:solidFill>
                      <a:srgbClr val="FF0000"/>
                    </a:solidFill>
                  </a:rPr>
                  <a:t>降低理想</a:t>
                </a:r>
                <a:r>
                  <a:rPr lang="en-US" altLang="zh-CN" dirty="0">
                    <a:solidFill>
                      <a:srgbClr val="FF0000"/>
                    </a:solidFill>
                  </a:rPr>
                  <a:t>CPI</a:t>
                </a:r>
                <a:r>
                  <a:rPr lang="zh-CN" altLang="en-US" dirty="0">
                    <a:solidFill>
                      <a:srgbClr val="FF0000"/>
                    </a:solidFill>
                  </a:rPr>
                  <a:t>，或者降低各种冒险带来的阻塞</a:t>
                </a:r>
                <a:r>
                  <a:rPr lang="zh-CN" altLang="en-US" dirty="0"/>
                  <a:t>。</a:t>
                </a:r>
                <a:endParaRPr lang="en-US" altLang="zh-CN" dirty="0"/>
              </a:p>
              <a:p>
                <a:pPr marL="815975" lvl="1" indent="-285750" algn="just">
                  <a:buFont typeface="Arial" panose="020B0604020202020204" pitchFamily="34" charset="0"/>
                  <a:buChar char="•"/>
                </a:pPr>
                <a:endParaRPr lang="en-US" altLang="zh-CN" dirty="0"/>
              </a:p>
              <a:p>
                <a:pPr marL="530225" lvl="1" indent="0" algn="just">
                  <a:buNone/>
                </a:pPr>
                <a:r>
                  <a:rPr lang="en-US" altLang="zh-CN" dirty="0"/>
                  <a:t>                      </a:t>
                </a:r>
                <a:endParaRPr lang="en-US" altLang="zh-CN" sz="1800" dirty="0"/>
              </a:p>
              <a:p>
                <a:pPr marL="530225" lvl="1" indent="0" algn="just">
                  <a:buNone/>
                </a:pP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0747015" cy="5379415"/>
              </a:xfrm>
              <a:blipFill>
                <a:blip r:embed="rId3"/>
                <a:stretch>
                  <a:fillRect l="-737" t="-1587" r="-567"/>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49</a:t>
            </a:fld>
            <a:endParaRPr lang="zh-CN" altLang="en-US"/>
          </a:p>
        </p:txBody>
      </p:sp>
    </p:spTree>
    <p:extLst>
      <p:ext uri="{BB962C8B-B14F-4D97-AF65-F5344CB8AC3E}">
        <p14:creationId xmlns:p14="http://schemas.microsoft.com/office/powerpoint/2010/main" val="388207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可执行文件的生成</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从源程序到可执行程序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a:t>
            </a:fld>
            <a:endParaRPr lang="zh-CN" altLang="en-US"/>
          </a:p>
        </p:txBody>
      </p:sp>
      <p:sp>
        <p:nvSpPr>
          <p:cNvPr id="8" name="椭圆 7">
            <a:extLst>
              <a:ext uri="{FF2B5EF4-FFF2-40B4-BE49-F238E27FC236}">
                <a16:creationId xmlns:a16="http://schemas.microsoft.com/office/drawing/2014/main" id="{E1483B00-925D-496F-89C9-8D6CC221E8D8}"/>
              </a:ext>
            </a:extLst>
          </p:cNvPr>
          <p:cNvSpPr/>
          <p:nvPr/>
        </p:nvSpPr>
        <p:spPr>
          <a:xfrm>
            <a:off x="8224816" y="1255006"/>
            <a:ext cx="1213244" cy="4327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9" name="矩形 8">
            <a:extLst>
              <a:ext uri="{FF2B5EF4-FFF2-40B4-BE49-F238E27FC236}">
                <a16:creationId xmlns:a16="http://schemas.microsoft.com/office/drawing/2014/main" id="{2EFB74BB-CBCC-4297-A9AD-3D8C96C6C59E}"/>
              </a:ext>
            </a:extLst>
          </p:cNvPr>
          <p:cNvSpPr/>
          <p:nvPr/>
        </p:nvSpPr>
        <p:spPr>
          <a:xfrm>
            <a:off x="7918998" y="1824618"/>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10" name="矩形 9">
            <a:extLst>
              <a:ext uri="{FF2B5EF4-FFF2-40B4-BE49-F238E27FC236}">
                <a16:creationId xmlns:a16="http://schemas.microsoft.com/office/drawing/2014/main" id="{85F2D7CC-E442-4DF6-950E-ACC08A559235}"/>
              </a:ext>
            </a:extLst>
          </p:cNvPr>
          <p:cNvSpPr/>
          <p:nvPr/>
        </p:nvSpPr>
        <p:spPr>
          <a:xfrm>
            <a:off x="7918998" y="2363320"/>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11" name="矩形 10">
            <a:extLst>
              <a:ext uri="{FF2B5EF4-FFF2-40B4-BE49-F238E27FC236}">
                <a16:creationId xmlns:a16="http://schemas.microsoft.com/office/drawing/2014/main" id="{3A698ED9-D0AB-4E08-9FA0-DBA7CAD50446}"/>
              </a:ext>
            </a:extLst>
          </p:cNvPr>
          <p:cNvSpPr/>
          <p:nvPr/>
        </p:nvSpPr>
        <p:spPr>
          <a:xfrm>
            <a:off x="7918998" y="2902022"/>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12" name="矩形 11">
            <a:extLst>
              <a:ext uri="{FF2B5EF4-FFF2-40B4-BE49-F238E27FC236}">
                <a16:creationId xmlns:a16="http://schemas.microsoft.com/office/drawing/2014/main" id="{41AE7E7F-6A09-4EEB-95CB-B3AC46DA19DA}"/>
              </a:ext>
            </a:extLst>
          </p:cNvPr>
          <p:cNvSpPr/>
          <p:nvPr/>
        </p:nvSpPr>
        <p:spPr>
          <a:xfrm>
            <a:off x="7918998" y="3440724"/>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13" name="矩形 12">
            <a:extLst>
              <a:ext uri="{FF2B5EF4-FFF2-40B4-BE49-F238E27FC236}">
                <a16:creationId xmlns:a16="http://schemas.microsoft.com/office/drawing/2014/main" id="{BEF97D42-87FF-48DE-A312-849F714AEAE3}"/>
              </a:ext>
            </a:extLst>
          </p:cNvPr>
          <p:cNvSpPr/>
          <p:nvPr/>
        </p:nvSpPr>
        <p:spPr>
          <a:xfrm>
            <a:off x="7918998" y="3979425"/>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14" name="矩形 13">
            <a:extLst>
              <a:ext uri="{FF2B5EF4-FFF2-40B4-BE49-F238E27FC236}">
                <a16:creationId xmlns:a16="http://schemas.microsoft.com/office/drawing/2014/main" id="{EDAB4312-B97E-4753-869A-B266FDF21E31}"/>
              </a:ext>
            </a:extLst>
          </p:cNvPr>
          <p:cNvSpPr/>
          <p:nvPr/>
        </p:nvSpPr>
        <p:spPr>
          <a:xfrm>
            <a:off x="7918998" y="4518127"/>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15" name="椭圆 14">
            <a:extLst>
              <a:ext uri="{FF2B5EF4-FFF2-40B4-BE49-F238E27FC236}">
                <a16:creationId xmlns:a16="http://schemas.microsoft.com/office/drawing/2014/main" id="{1071962F-8567-48A1-A76C-147E666D8122}"/>
              </a:ext>
            </a:extLst>
          </p:cNvPr>
          <p:cNvSpPr/>
          <p:nvPr/>
        </p:nvSpPr>
        <p:spPr>
          <a:xfrm>
            <a:off x="8025014" y="5039165"/>
            <a:ext cx="1596769" cy="4327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16" name="矩形 15">
            <a:extLst>
              <a:ext uri="{FF2B5EF4-FFF2-40B4-BE49-F238E27FC236}">
                <a16:creationId xmlns:a16="http://schemas.microsoft.com/office/drawing/2014/main" id="{24EC7D66-D04F-4E5D-8432-9C9F2642C78A}"/>
              </a:ext>
            </a:extLst>
          </p:cNvPr>
          <p:cNvSpPr/>
          <p:nvPr/>
        </p:nvSpPr>
        <p:spPr>
          <a:xfrm>
            <a:off x="8147104" y="5703441"/>
            <a:ext cx="1368665"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17" name="椭圆 16">
            <a:extLst>
              <a:ext uri="{FF2B5EF4-FFF2-40B4-BE49-F238E27FC236}">
                <a16:creationId xmlns:a16="http://schemas.microsoft.com/office/drawing/2014/main" id="{E4AC9859-2A73-4780-A6F8-34E79D6D8367}"/>
              </a:ext>
            </a:extLst>
          </p:cNvPr>
          <p:cNvSpPr/>
          <p:nvPr/>
        </p:nvSpPr>
        <p:spPr>
          <a:xfrm>
            <a:off x="5973799" y="5564651"/>
            <a:ext cx="1644397" cy="553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18" name="椭圆 17">
            <a:extLst>
              <a:ext uri="{FF2B5EF4-FFF2-40B4-BE49-F238E27FC236}">
                <a16:creationId xmlns:a16="http://schemas.microsoft.com/office/drawing/2014/main" id="{4E2920A8-9A3C-4C8E-A0BB-CD342D332584}"/>
              </a:ext>
            </a:extLst>
          </p:cNvPr>
          <p:cNvSpPr/>
          <p:nvPr/>
        </p:nvSpPr>
        <p:spPr>
          <a:xfrm>
            <a:off x="10049696" y="5538154"/>
            <a:ext cx="1644397" cy="58479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19" name="矩形: 圆角 16">
            <a:extLst>
              <a:ext uri="{FF2B5EF4-FFF2-40B4-BE49-F238E27FC236}">
                <a16:creationId xmlns:a16="http://schemas.microsoft.com/office/drawing/2014/main" id="{6522D6E4-D42C-4B43-8ED0-8396662997D2}"/>
              </a:ext>
            </a:extLst>
          </p:cNvPr>
          <p:cNvSpPr/>
          <p:nvPr/>
        </p:nvSpPr>
        <p:spPr>
          <a:xfrm>
            <a:off x="8145303" y="6244623"/>
            <a:ext cx="1368664" cy="4238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20" name="矩形 19">
            <a:extLst>
              <a:ext uri="{FF2B5EF4-FFF2-40B4-BE49-F238E27FC236}">
                <a16:creationId xmlns:a16="http://schemas.microsoft.com/office/drawing/2014/main" id="{B5290997-B8E8-43CA-AA27-1D45F680BB00}"/>
              </a:ext>
            </a:extLst>
          </p:cNvPr>
          <p:cNvSpPr/>
          <p:nvPr/>
        </p:nvSpPr>
        <p:spPr>
          <a:xfrm>
            <a:off x="10967149" y="2357433"/>
            <a:ext cx="451209" cy="24256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21" name="文本框 20">
            <a:extLst>
              <a:ext uri="{FF2B5EF4-FFF2-40B4-BE49-F238E27FC236}">
                <a16:creationId xmlns:a16="http://schemas.microsoft.com/office/drawing/2014/main" id="{FD351DCC-B810-4B33-9DCE-2E0028BABAE1}"/>
              </a:ext>
            </a:extLst>
          </p:cNvPr>
          <p:cNvSpPr txBox="1"/>
          <p:nvPr/>
        </p:nvSpPr>
        <p:spPr>
          <a:xfrm>
            <a:off x="6702411" y="2764147"/>
            <a:ext cx="3367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22" name="直接箭头连接符 20">
            <a:extLst>
              <a:ext uri="{FF2B5EF4-FFF2-40B4-BE49-F238E27FC236}">
                <a16:creationId xmlns:a16="http://schemas.microsoft.com/office/drawing/2014/main" id="{10FCF7E3-09BF-4CA7-8339-BACDB7B801A1}"/>
              </a:ext>
            </a:extLst>
          </p:cNvPr>
          <p:cNvCxnSpPr>
            <a:stCxn id="8" idx="4"/>
          </p:cNvCxnSpPr>
          <p:nvPr/>
        </p:nvCxnSpPr>
        <p:spPr>
          <a:xfrm flipH="1">
            <a:off x="8831435" y="1687734"/>
            <a:ext cx="3" cy="1368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2DD20DA-08EB-487F-BEB5-7B290BB9625A}"/>
              </a:ext>
            </a:extLst>
          </p:cNvPr>
          <p:cNvCxnSpPr>
            <a:stCxn id="9" idx="2"/>
            <a:endCxn id="10" idx="0"/>
          </p:cNvCxnSpPr>
          <p:nvPr/>
        </p:nvCxnSpPr>
        <p:spPr>
          <a:xfrm>
            <a:off x="8831437" y="2089554"/>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4">
            <a:extLst>
              <a:ext uri="{FF2B5EF4-FFF2-40B4-BE49-F238E27FC236}">
                <a16:creationId xmlns:a16="http://schemas.microsoft.com/office/drawing/2014/main" id="{240F78CF-27A3-414F-ACF7-F99E7AB7BF8E}"/>
              </a:ext>
            </a:extLst>
          </p:cNvPr>
          <p:cNvCxnSpPr>
            <a:stCxn id="10" idx="2"/>
          </p:cNvCxnSpPr>
          <p:nvPr/>
        </p:nvCxnSpPr>
        <p:spPr>
          <a:xfrm flipH="1">
            <a:off x="8831435" y="2628255"/>
            <a:ext cx="2"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6">
            <a:extLst>
              <a:ext uri="{FF2B5EF4-FFF2-40B4-BE49-F238E27FC236}">
                <a16:creationId xmlns:a16="http://schemas.microsoft.com/office/drawing/2014/main" id="{38298330-B92E-44D1-95B5-EE41C13D5794}"/>
              </a:ext>
            </a:extLst>
          </p:cNvPr>
          <p:cNvCxnSpPr>
            <a:stCxn id="11" idx="2"/>
            <a:endCxn id="12" idx="0"/>
          </p:cNvCxnSpPr>
          <p:nvPr/>
        </p:nvCxnSpPr>
        <p:spPr>
          <a:xfrm>
            <a:off x="8831437" y="3166957"/>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8">
            <a:extLst>
              <a:ext uri="{FF2B5EF4-FFF2-40B4-BE49-F238E27FC236}">
                <a16:creationId xmlns:a16="http://schemas.microsoft.com/office/drawing/2014/main" id="{55B6709B-B792-48C9-BE61-99A4EE7E74DA}"/>
              </a:ext>
            </a:extLst>
          </p:cNvPr>
          <p:cNvCxnSpPr>
            <a:stCxn id="12" idx="2"/>
          </p:cNvCxnSpPr>
          <p:nvPr/>
        </p:nvCxnSpPr>
        <p:spPr>
          <a:xfrm flipH="1">
            <a:off x="8831435" y="3705659"/>
            <a:ext cx="2" cy="25964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0">
            <a:extLst>
              <a:ext uri="{FF2B5EF4-FFF2-40B4-BE49-F238E27FC236}">
                <a16:creationId xmlns:a16="http://schemas.microsoft.com/office/drawing/2014/main" id="{16C1C6E7-262A-4558-8E49-90DE4798CF7A}"/>
              </a:ext>
            </a:extLst>
          </p:cNvPr>
          <p:cNvCxnSpPr>
            <a:stCxn id="13" idx="2"/>
            <a:endCxn id="14" idx="0"/>
          </p:cNvCxnSpPr>
          <p:nvPr/>
        </p:nvCxnSpPr>
        <p:spPr>
          <a:xfrm>
            <a:off x="8831437" y="4244361"/>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2">
            <a:extLst>
              <a:ext uri="{FF2B5EF4-FFF2-40B4-BE49-F238E27FC236}">
                <a16:creationId xmlns:a16="http://schemas.microsoft.com/office/drawing/2014/main" id="{BD17D226-7543-4980-905C-5FDCE7927191}"/>
              </a:ext>
            </a:extLst>
          </p:cNvPr>
          <p:cNvCxnSpPr>
            <a:stCxn id="14" idx="2"/>
            <a:endCxn id="15" idx="0"/>
          </p:cNvCxnSpPr>
          <p:nvPr/>
        </p:nvCxnSpPr>
        <p:spPr>
          <a:xfrm flipH="1">
            <a:off x="8823399" y="4783062"/>
            <a:ext cx="8039" cy="2561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4">
            <a:extLst>
              <a:ext uri="{FF2B5EF4-FFF2-40B4-BE49-F238E27FC236}">
                <a16:creationId xmlns:a16="http://schemas.microsoft.com/office/drawing/2014/main" id="{644E91CB-097C-4E36-AE99-230CAABD4B94}"/>
              </a:ext>
            </a:extLst>
          </p:cNvPr>
          <p:cNvCxnSpPr>
            <a:stCxn id="15" idx="4"/>
            <a:endCxn id="16" idx="0"/>
          </p:cNvCxnSpPr>
          <p:nvPr/>
        </p:nvCxnSpPr>
        <p:spPr>
          <a:xfrm>
            <a:off x="8823399" y="5471894"/>
            <a:ext cx="8038" cy="2315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6">
            <a:extLst>
              <a:ext uri="{FF2B5EF4-FFF2-40B4-BE49-F238E27FC236}">
                <a16:creationId xmlns:a16="http://schemas.microsoft.com/office/drawing/2014/main" id="{119282AB-8253-4A6E-AAC5-D8C072EF73A5}"/>
              </a:ext>
            </a:extLst>
          </p:cNvPr>
          <p:cNvCxnSpPr>
            <a:stCxn id="18" idx="2"/>
            <a:endCxn id="16" idx="3"/>
          </p:cNvCxnSpPr>
          <p:nvPr/>
        </p:nvCxnSpPr>
        <p:spPr>
          <a:xfrm flipH="1">
            <a:off x="9515769" y="5830551"/>
            <a:ext cx="533928" cy="535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8">
            <a:extLst>
              <a:ext uri="{FF2B5EF4-FFF2-40B4-BE49-F238E27FC236}">
                <a16:creationId xmlns:a16="http://schemas.microsoft.com/office/drawing/2014/main" id="{14793A64-787E-4CD0-9DFE-2EFA79F34C35}"/>
              </a:ext>
            </a:extLst>
          </p:cNvPr>
          <p:cNvCxnSpPr>
            <a:endCxn id="16" idx="1"/>
          </p:cNvCxnSpPr>
          <p:nvPr/>
        </p:nvCxnSpPr>
        <p:spPr>
          <a:xfrm>
            <a:off x="7613176" y="5835907"/>
            <a:ext cx="533928"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40">
            <a:extLst>
              <a:ext uri="{FF2B5EF4-FFF2-40B4-BE49-F238E27FC236}">
                <a16:creationId xmlns:a16="http://schemas.microsoft.com/office/drawing/2014/main" id="{81EA2FF6-7177-4E41-90DC-7AF1B30ADF15}"/>
              </a:ext>
            </a:extLst>
          </p:cNvPr>
          <p:cNvCxnSpPr>
            <a:stCxn id="16" idx="2"/>
            <a:endCxn id="19" idx="0"/>
          </p:cNvCxnSpPr>
          <p:nvPr/>
        </p:nvCxnSpPr>
        <p:spPr>
          <a:xfrm flipH="1">
            <a:off x="8829635" y="5968376"/>
            <a:ext cx="1802" cy="2762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2">
            <a:extLst>
              <a:ext uri="{FF2B5EF4-FFF2-40B4-BE49-F238E27FC236}">
                <a16:creationId xmlns:a16="http://schemas.microsoft.com/office/drawing/2014/main" id="{C5E1D9E3-AACD-490E-AFA4-B9BEA4C9C01D}"/>
              </a:ext>
            </a:extLst>
          </p:cNvPr>
          <p:cNvCxnSpPr>
            <a:stCxn id="10" idx="3"/>
          </p:cNvCxnSpPr>
          <p:nvPr/>
        </p:nvCxnSpPr>
        <p:spPr>
          <a:xfrm>
            <a:off x="9743877" y="2495788"/>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4">
            <a:extLst>
              <a:ext uri="{FF2B5EF4-FFF2-40B4-BE49-F238E27FC236}">
                <a16:creationId xmlns:a16="http://schemas.microsoft.com/office/drawing/2014/main" id="{5DF5CB93-4C5B-4EC3-B01C-D4674861AEE0}"/>
              </a:ext>
            </a:extLst>
          </p:cNvPr>
          <p:cNvCxnSpPr>
            <a:stCxn id="11" idx="3"/>
          </p:cNvCxnSpPr>
          <p:nvPr/>
        </p:nvCxnSpPr>
        <p:spPr>
          <a:xfrm>
            <a:off x="9743877" y="3034489"/>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46">
            <a:extLst>
              <a:ext uri="{FF2B5EF4-FFF2-40B4-BE49-F238E27FC236}">
                <a16:creationId xmlns:a16="http://schemas.microsoft.com/office/drawing/2014/main" id="{AABFE052-5437-4F93-B9BC-AC8D3B7B04D7}"/>
              </a:ext>
            </a:extLst>
          </p:cNvPr>
          <p:cNvCxnSpPr>
            <a:endCxn id="20" idx="1"/>
          </p:cNvCxnSpPr>
          <p:nvPr/>
        </p:nvCxnSpPr>
        <p:spPr>
          <a:xfrm>
            <a:off x="9743877" y="3570247"/>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48">
            <a:extLst>
              <a:ext uri="{FF2B5EF4-FFF2-40B4-BE49-F238E27FC236}">
                <a16:creationId xmlns:a16="http://schemas.microsoft.com/office/drawing/2014/main" id="{35DE3D77-1D76-480D-9D18-AD86C60F4B9E}"/>
              </a:ext>
            </a:extLst>
          </p:cNvPr>
          <p:cNvCxnSpPr>
            <a:stCxn id="13" idx="3"/>
          </p:cNvCxnSpPr>
          <p:nvPr/>
        </p:nvCxnSpPr>
        <p:spPr>
          <a:xfrm>
            <a:off x="9743877" y="4111893"/>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50">
            <a:extLst>
              <a:ext uri="{FF2B5EF4-FFF2-40B4-BE49-F238E27FC236}">
                <a16:creationId xmlns:a16="http://schemas.microsoft.com/office/drawing/2014/main" id="{2D7F2DA9-4DB9-44E5-9BC0-052D17BDDB99}"/>
              </a:ext>
            </a:extLst>
          </p:cNvPr>
          <p:cNvCxnSpPr/>
          <p:nvPr/>
        </p:nvCxnSpPr>
        <p:spPr>
          <a:xfrm>
            <a:off x="9743877" y="4650595"/>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7D5ABCF9-C02C-4D89-AEF9-71D5C3F11863}"/>
              </a:ext>
            </a:extLst>
          </p:cNvPr>
          <p:cNvGrpSpPr/>
          <p:nvPr/>
        </p:nvGrpSpPr>
        <p:grpSpPr>
          <a:xfrm>
            <a:off x="7047557" y="2472238"/>
            <a:ext cx="573974" cy="1648486"/>
            <a:chOff x="4393459" y="1651000"/>
            <a:chExt cx="545248" cy="1778000"/>
          </a:xfrm>
        </p:grpSpPr>
        <p:cxnSp>
          <p:nvCxnSpPr>
            <p:cNvPr id="39" name="直接连接符 52">
              <a:extLst>
                <a:ext uri="{FF2B5EF4-FFF2-40B4-BE49-F238E27FC236}">
                  <a16:creationId xmlns:a16="http://schemas.microsoft.com/office/drawing/2014/main" id="{6EA937DB-B139-40F9-A940-CB4193201A22}"/>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54">
              <a:extLst>
                <a:ext uri="{FF2B5EF4-FFF2-40B4-BE49-F238E27FC236}">
                  <a16:creationId xmlns:a16="http://schemas.microsoft.com/office/drawing/2014/main" id="{A7FFB801-A0A3-482E-868C-8F53EE08781B}"/>
                </a:ext>
              </a:extLst>
            </p:cNvPr>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56">
              <a:extLst>
                <a:ext uri="{FF2B5EF4-FFF2-40B4-BE49-F238E27FC236}">
                  <a16:creationId xmlns:a16="http://schemas.microsoft.com/office/drawing/2014/main" id="{587C8BAE-DA91-4811-B16C-7BCD17A64B40}"/>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58">
              <a:extLst>
                <a:ext uri="{FF2B5EF4-FFF2-40B4-BE49-F238E27FC236}">
                  <a16:creationId xmlns:a16="http://schemas.microsoft.com/office/drawing/2014/main" id="{FABDFFD3-5C00-4F51-9223-1497A75F5605}"/>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D24625BB-951E-42FA-927D-3B48647FDF85}"/>
              </a:ext>
            </a:extLst>
          </p:cNvPr>
          <p:cNvSpPr txBox="1"/>
          <p:nvPr/>
        </p:nvSpPr>
        <p:spPr>
          <a:xfrm>
            <a:off x="586854" y="1637731"/>
            <a:ext cx="5302445"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0000"/>
                </a:solidFill>
              </a:rPr>
              <a:t>预处理</a:t>
            </a:r>
            <a:r>
              <a:rPr lang="zh-CN" altLang="en-US" dirty="0"/>
              <a:t>：预处理是生成可执行目标文件的第一步。主要是对头文件、宏定义以及特殊符号进行处理。</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编译</a:t>
            </a:r>
            <a:r>
              <a:rPr lang="zh-CN" altLang="en-US" dirty="0"/>
              <a:t>：编译是生成可执行目标文件的第二步。它将经过预处理的高级语言源代码后编译生成汇编语言程序。</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汇编</a:t>
            </a:r>
            <a:r>
              <a:rPr lang="zh-CN" altLang="en-US" dirty="0"/>
              <a:t>：汇编是生成可执行目标文件的第三步。编译后生成的汇编语言程序由汇编程序翻译成带有偏移量的机器语言指令，并把这些指令打包生成可重定位目标文件。</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链接</a:t>
            </a:r>
            <a:r>
              <a:rPr lang="zh-CN" altLang="en-US" dirty="0"/>
              <a:t>：链接是最后一步。它以汇编生成的多个可重定位目标文件和库文件作为输入，并将它们组合生成单个可执行目标文件。</a:t>
            </a:r>
            <a:endParaRPr lang="en-US" altLang="zh-CN" dirty="0"/>
          </a:p>
        </p:txBody>
      </p:sp>
    </p:spTree>
    <p:extLst>
      <p:ext uri="{BB962C8B-B14F-4D97-AF65-F5344CB8AC3E}">
        <p14:creationId xmlns:p14="http://schemas.microsoft.com/office/powerpoint/2010/main" val="11047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22" presetClass="entr" presetSubtype="1" fill="hold" nodeType="withEffect">
                                  <p:stCondLst>
                                    <p:cond delay="25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22" presetClass="entr" presetSubtype="1" fill="hold" nodeType="withEffect">
                                  <p:stCondLst>
                                    <p:cond delay="75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22" presetClass="entr" presetSubtype="1" fill="hold" nodeType="withEffect">
                                  <p:stCondLst>
                                    <p:cond delay="125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22" presetClass="entr" presetSubtype="1" fill="hold" nodeType="withEffect">
                                  <p:stCondLst>
                                    <p:cond delay="175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2500"/>
                            </p:stCondLst>
                            <p:childTnLst>
                              <p:par>
                                <p:cTn id="48" presetID="22" presetClass="entr" presetSubtype="1"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up)">
                                      <p:cBhvr>
                                        <p:cTn id="50" dur="500"/>
                                        <p:tgtEl>
                                          <p:spTgt spid="38"/>
                                        </p:tgtEl>
                                      </p:cBhvr>
                                    </p:animEffect>
                                  </p:childTnLst>
                                </p:cTn>
                              </p:par>
                            </p:childTnLst>
                          </p:cTn>
                        </p:par>
                        <p:par>
                          <p:cTn id="51" fill="hold">
                            <p:stCondLst>
                              <p:cond delay="3000"/>
                            </p:stCondLst>
                            <p:childTnLst>
                              <p:par>
                                <p:cTn id="52" presetID="22"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2" presetClass="entr" presetSubtype="8"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par>
                                <p:cTn id="64" presetID="22" presetClass="entr" presetSubtype="8"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22" presetClass="entr" presetSubtype="8"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500"/>
                                        <p:tgtEl>
                                          <p:spTgt spid="3">
                                            <p:txEl>
                                              <p:pRg st="4" end="4"/>
                                            </p:txEl>
                                          </p:spTgt>
                                        </p:tgtEl>
                                      </p:cBhvr>
                                    </p:animEffect>
                                  </p:childTnLst>
                                </p:cTn>
                              </p:par>
                              <p:par>
                                <p:cTn id="75" presetID="22" presetClass="entr" presetSubtype="1"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up)">
                                      <p:cBhvr>
                                        <p:cTn id="77" dur="500"/>
                                        <p:tgtEl>
                                          <p:spTgt spid="27"/>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22" presetClass="entr" presetSubtype="4" fill="hold" nodeType="withEffect">
                                  <p:stCondLst>
                                    <p:cond delay="500"/>
                                  </p:stCondLst>
                                  <p:childTnLst>
                                    <p:set>
                                      <p:cBhvr>
                                        <p:cTn id="82" dur="1" fill="hold">
                                          <p:stCondLst>
                                            <p:cond delay="0"/>
                                          </p:stCondLst>
                                        </p:cTn>
                                        <p:tgtEl>
                                          <p:spTgt spid="37"/>
                                        </p:tgtEl>
                                        <p:attrNameLst>
                                          <p:attrName>style.visibility</p:attrName>
                                        </p:attrNameLst>
                                      </p:cBhvr>
                                      <p:to>
                                        <p:strVal val="visible"/>
                                      </p:to>
                                    </p:set>
                                    <p:animEffect transition="in" filter="wipe(down)">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6" end="6"/>
                                            </p:txEl>
                                          </p:spTgt>
                                        </p:tgtEl>
                                        <p:attrNameLst>
                                          <p:attrName>style.visibility</p:attrName>
                                        </p:attrNameLst>
                                      </p:cBhvr>
                                      <p:to>
                                        <p:strVal val="visible"/>
                                      </p:to>
                                    </p:set>
                                    <p:animEffect transition="in" filter="fade">
                                      <p:cBhvr>
                                        <p:cTn id="88" dur="500"/>
                                        <p:tgtEl>
                                          <p:spTgt spid="3">
                                            <p:txEl>
                                              <p:pRg st="6" end="6"/>
                                            </p:txEl>
                                          </p:spTgt>
                                        </p:tgtEl>
                                      </p:cBhvr>
                                    </p:animEffect>
                                  </p:childTnLst>
                                </p:cTn>
                              </p:par>
                              <p:par>
                                <p:cTn id="89" presetID="2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22" presetClass="entr" presetSubtype="1"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up)">
                                      <p:cBhvr>
                                        <p:cTn id="97" dur="500"/>
                                        <p:tgtEl>
                                          <p:spTgt spid="2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22" presetClass="entr" presetSubtype="8"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left)">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fade">
                                      <p:cBhvr>
                                        <p:cTn id="109" dur="500"/>
                                        <p:tgtEl>
                                          <p:spTgt spid="18"/>
                                        </p:tgtEl>
                                      </p:cBhvr>
                                    </p:animEffect>
                                  </p:childTnLst>
                                </p:cTn>
                              </p:par>
                              <p:par>
                                <p:cTn id="110" presetID="16" presetClass="entr" presetSubtype="37"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arn(outVertical)">
                                      <p:cBhvr>
                                        <p:cTn id="112" dur="500"/>
                                        <p:tgtEl>
                                          <p:spTgt spid="30"/>
                                        </p:tgtEl>
                                      </p:cBhvr>
                                    </p:animEffect>
                                  </p:childTnLst>
                                </p:cTn>
                              </p:par>
                              <p:par>
                                <p:cTn id="113" presetID="22" presetClass="entr" presetSubtype="1"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up)">
                                      <p:cBhvr>
                                        <p:cTn id="115" dur="500"/>
                                        <p:tgtEl>
                                          <p:spTgt spid="3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多发射数据通路</a:t>
                </a:r>
                <a:endParaRPr lang="en-US" altLang="zh-CN" dirty="0"/>
              </a:p>
              <a:p>
                <a:pPr marL="815975" lvl="1" indent="-285750">
                  <a:buFont typeface="Arial" panose="020B0604020202020204" pitchFamily="34" charset="0"/>
                  <a:buChar char="•"/>
                </a:pPr>
                <a:r>
                  <a:rPr lang="zh-CN" altLang="en-US" dirty="0"/>
                  <a:t>多发射数据通路是一种降低理想</a:t>
                </a:r>
                <a:r>
                  <a:rPr lang="en-US" altLang="zh-CN" dirty="0"/>
                  <a:t>CPI</a:t>
                </a:r>
                <a:r>
                  <a:rPr lang="zh-CN" altLang="en-US" dirty="0"/>
                  <a:t>的技术，它的思想是让</a:t>
                </a:r>
                <a:r>
                  <a:rPr lang="zh-CN" altLang="en-US" dirty="0">
                    <a:solidFill>
                      <a:srgbClr val="FF0000"/>
                    </a:solidFill>
                  </a:rPr>
                  <a:t>每一级流水线能够处理更多的指令</a:t>
                </a:r>
                <a:r>
                  <a:rPr lang="zh-CN" altLang="en-US" dirty="0"/>
                  <a:t>。</a:t>
                </a:r>
                <a:endParaRPr lang="en-US" altLang="zh-CN" sz="1800" dirty="0"/>
              </a:p>
              <a:p>
                <a:pPr marL="530225" lvl="1" indent="0">
                  <a:buNone/>
                </a:pPr>
                <a:endParaRPr lang="en-US" altLang="zh-CN" sz="1800" dirty="0"/>
              </a:p>
              <a:p>
                <a:pPr marL="815975" lvl="1" indent="-285750" algn="just">
                  <a:buFont typeface="Arial" panose="020B0604020202020204" pitchFamily="34" charset="0"/>
                  <a:buChar char="•"/>
                </a:pPr>
                <a:r>
                  <a:rPr lang="zh-CN" altLang="en-US" dirty="0"/>
                  <a:t>以双发射流水线为例，它意味着每一个时钟周期取两条指令，执行两次译码并读寄存器数据，还能同时执行两次指令运算操作和访存操作，同时写回两条指令的执行结果。因此，双发射流水线能够将理想</a:t>
                </a:r>
                <a:r>
                  <a:rPr lang="en-US" altLang="zh-CN" dirty="0"/>
                  <a:t>CPI</a:t>
                </a:r>
                <a:r>
                  <a:rPr lang="zh-CN" altLang="en-US" dirty="0"/>
                  <a:t>降低为单发射流水线的一半。</a:t>
                </a:r>
                <a:endParaRPr lang="en-US" altLang="zh-CN" dirty="0"/>
              </a:p>
              <a:p>
                <a:pPr marL="815975" lvl="1" indent="-285750" algn="just">
                  <a:buFont typeface="Arial" panose="020B0604020202020204" pitchFamily="34" charset="0"/>
                  <a:buChar char="•"/>
                </a:pPr>
                <a:endParaRPr lang="en-US" altLang="zh-CN" dirty="0"/>
              </a:p>
              <a:p>
                <a:pPr marL="815975" lvl="1" indent="-285750" algn="just">
                  <a:buFont typeface="Arial" panose="020B0604020202020204" pitchFamily="34" charset="0"/>
                  <a:buChar char="•"/>
                </a:pPr>
                <a:r>
                  <a:rPr lang="zh-CN" altLang="en-US" dirty="0"/>
                  <a:t>想要处理器支持双发射，就必须要将所有资源翻倍，比如存储器必须支持双端口操作。除此之外，还要增加对阻塞判断的逻辑，因为如果在同一个时钟周期内的两条指令存在指令相关，也需要进行阻塞。包括数据相关、控制相关、结构相关的三种冒险的阻塞机制的逻辑都需要进行调整。</a:t>
                </a:r>
                <a:endParaRPr lang="en-US" altLang="zh-CN" dirty="0"/>
              </a:p>
              <a:p>
                <a:pPr marL="815975" lvl="1" indent="-285750" algn="just">
                  <a:buFont typeface="Arial" panose="020B0604020202020204" pitchFamily="34" charset="0"/>
                  <a:buChar char="•"/>
                </a:pPr>
                <a:endParaRPr lang="en-US" altLang="zh-CN" dirty="0"/>
              </a:p>
              <a:p>
                <a:pPr marL="815975" lvl="1" indent="-285750" algn="just">
                  <a:buFont typeface="Arial" panose="020B0604020202020204" pitchFamily="34" charset="0"/>
                  <a:buChar char="•"/>
                </a:pPr>
                <a:r>
                  <a:rPr lang="zh-CN" altLang="en-US" dirty="0"/>
                  <a:t>多发射数据通路技术在理想情况下能够成倍地减少理想</a:t>
                </a:r>
                <a:r>
                  <a:rPr lang="en-US" altLang="zh-CN" dirty="0"/>
                  <a:t>CPI</a:t>
                </a:r>
                <a:r>
                  <a:rPr lang="zh-CN" altLang="en-US" dirty="0"/>
                  <a:t>，但是在实际情况中，由于各类冒险引起的阻塞，它所能达到的执行效率会远低于预期值</a:t>
                </a:r>
                <a:endParaRPr lang="en-US" altLang="zh-CN" dirty="0"/>
              </a:p>
              <a:p>
                <a:pPr marL="815975" lvl="1" indent="-285750" algn="just">
                  <a:buFont typeface="Arial" panose="020B0604020202020204" pitchFamily="34" charset="0"/>
                  <a:buChar char="•"/>
                </a:pPr>
                <a:endParaRPr lang="en-US" altLang="zh-CN" dirty="0"/>
              </a:p>
              <a:p>
                <a:pPr marL="530225" lvl="1" indent="0" algn="just">
                  <a:buNone/>
                </a:pPr>
                <a:r>
                  <a:rPr lang="en-US" altLang="zh-CN" b="0" dirty="0"/>
                  <a:t>                    </a:t>
                </a:r>
                <a14:m>
                  <m:oMath xmlns:m="http://schemas.openxmlformats.org/officeDocument/2006/math">
                    <m:r>
                      <a:rPr lang="en-US" altLang="zh-CN" sz="1800" b="0" i="1" dirty="0" smtClean="0">
                        <a:latin typeface="Cambria Math" panose="02040503050406030204" pitchFamily="18" charset="0"/>
                      </a:rPr>
                      <m:t>   </m:t>
                    </m:r>
                  </m:oMath>
                </a14:m>
                <a:endParaRPr lang="en-US" altLang="zh-CN" dirty="0"/>
              </a:p>
              <a:p>
                <a:pPr marL="530225" lvl="1" indent="0" algn="just">
                  <a:buNone/>
                </a:pPr>
                <a:r>
                  <a:rPr lang="en-US" altLang="zh-CN" dirty="0"/>
                  <a:t>                      </a:t>
                </a:r>
                <a:endParaRPr lang="en-US" altLang="zh-CN" sz="1800" dirty="0"/>
              </a:p>
              <a:p>
                <a:pPr marL="530225" lvl="1" indent="0" algn="just">
                  <a:buNone/>
                </a:pP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8B4AB982-991C-43A1-9A59-9F34F1340A5F}"/>
                  </a:ext>
                </a:extLst>
              </p:cNvPr>
              <p:cNvSpPr>
                <a:spLocks noGrp="1" noRot="1" noChangeAspect="1" noMove="1" noResize="1" noEditPoints="1" noAdjustHandles="1" noChangeArrowheads="1" noChangeShapeType="1" noTextEdit="1"/>
              </p:cNvSpPr>
              <p:nvPr>
                <p:ph sz="half" idx="1"/>
              </p:nvPr>
            </p:nvSpPr>
            <p:spPr>
              <a:xfrm>
                <a:off x="-1" y="1003096"/>
                <a:ext cx="10747015" cy="5379415"/>
              </a:xfrm>
              <a:blipFill>
                <a:blip r:embed="rId3"/>
                <a:stretch>
                  <a:fillRect l="-737" t="-1587" r="-567" b="-589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50</a:t>
            </a:fld>
            <a:endParaRPr lang="zh-CN" altLang="en-US"/>
          </a:p>
        </p:txBody>
      </p:sp>
    </p:spTree>
    <p:extLst>
      <p:ext uri="{BB962C8B-B14F-4D97-AF65-F5344CB8AC3E}">
        <p14:creationId xmlns:p14="http://schemas.microsoft.com/office/powerpoint/2010/main" val="170040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多发射数据通路</a:t>
            </a:r>
            <a:endParaRPr lang="en-US" altLang="zh-CN" dirty="0"/>
          </a:p>
          <a:p>
            <a:pPr marL="815975" lvl="1" indent="-285750">
              <a:buFont typeface="Arial" panose="020B0604020202020204" pitchFamily="34" charset="0"/>
              <a:buChar char="•"/>
            </a:pPr>
            <a:r>
              <a:rPr lang="zh-CN" altLang="en-US" dirty="0"/>
              <a:t>举一个简单的例子，以展示双发射流水线会引发的阻塞。如图所示，这里我们规定只有两条指令都不被阻塞时，它们才会同时执行，因此第</a:t>
            </a:r>
            <a:r>
              <a:rPr lang="en-US" altLang="zh-CN" dirty="0"/>
              <a:t>3</a:t>
            </a:r>
            <a:r>
              <a:rPr lang="zh-CN" altLang="en-US" dirty="0"/>
              <a:t>条指令和第</a:t>
            </a:r>
            <a:r>
              <a:rPr lang="en-US" altLang="zh-CN" dirty="0"/>
              <a:t>7</a:t>
            </a:r>
            <a:r>
              <a:rPr lang="zh-CN" altLang="en-US" dirty="0"/>
              <a:t>条指令会发生陪同阻塞。第</a:t>
            </a:r>
            <a:r>
              <a:rPr lang="en-US" altLang="zh-CN" dirty="0"/>
              <a:t>5</a:t>
            </a:r>
            <a:r>
              <a:rPr lang="zh-CN" altLang="en-US" dirty="0"/>
              <a:t>条指令与第</a:t>
            </a:r>
            <a:r>
              <a:rPr lang="en-US" altLang="zh-CN" dirty="0"/>
              <a:t>6</a:t>
            </a:r>
            <a:r>
              <a:rPr lang="zh-CN" altLang="en-US" dirty="0"/>
              <a:t>条指令没有发生陪同阻塞，因为这两条指令间存在数据冒险，第</a:t>
            </a:r>
            <a:r>
              <a:rPr lang="en-US" altLang="zh-CN" dirty="0"/>
              <a:t>6</a:t>
            </a:r>
            <a:r>
              <a:rPr lang="zh-CN" altLang="en-US" dirty="0"/>
              <a:t>条指令的译码阶段需要用到第</a:t>
            </a:r>
            <a:r>
              <a:rPr lang="en-US" altLang="zh-CN" dirty="0"/>
              <a:t>5</a:t>
            </a:r>
            <a:r>
              <a:rPr lang="zh-CN" altLang="en-US" dirty="0"/>
              <a:t>条指令的执行结果，因此第</a:t>
            </a:r>
            <a:r>
              <a:rPr lang="en-US" altLang="zh-CN" dirty="0"/>
              <a:t>5</a:t>
            </a:r>
            <a:r>
              <a:rPr lang="zh-CN" altLang="en-US" dirty="0"/>
              <a:t>条指令先执行，只有第</a:t>
            </a:r>
            <a:r>
              <a:rPr lang="en-US" altLang="zh-CN" dirty="0"/>
              <a:t>6</a:t>
            </a:r>
            <a:r>
              <a:rPr lang="zh-CN" altLang="en-US" dirty="0"/>
              <a:t>条指令因为数据冒险被阻塞。</a:t>
            </a:r>
            <a:endParaRPr lang="en-US" altLang="zh-CN" sz="1800" dirty="0"/>
          </a:p>
          <a:p>
            <a:pPr marL="530225" lvl="1" indent="0" algn="just">
              <a:buNone/>
            </a:pPr>
            <a:endParaRPr lang="zh-CN" altLang="en-US" dirty="0"/>
          </a:p>
          <a:p>
            <a:pPr marL="0" indent="0">
              <a:buNone/>
            </a:pP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51</a:t>
            </a:fld>
            <a:endParaRPr lang="zh-CN" altLang="en-US"/>
          </a:p>
        </p:txBody>
      </p:sp>
      <p:grpSp>
        <p:nvGrpSpPr>
          <p:cNvPr id="3" name="组合 2">
            <a:extLst>
              <a:ext uri="{FF2B5EF4-FFF2-40B4-BE49-F238E27FC236}">
                <a16:creationId xmlns:a16="http://schemas.microsoft.com/office/drawing/2014/main" id="{9C8F94F2-EC3B-46C5-99B0-0329E6B79E39}"/>
              </a:ext>
            </a:extLst>
          </p:cNvPr>
          <p:cNvGrpSpPr/>
          <p:nvPr/>
        </p:nvGrpSpPr>
        <p:grpSpPr>
          <a:xfrm>
            <a:off x="697143" y="3187934"/>
            <a:ext cx="10302108" cy="3441849"/>
            <a:chOff x="697143" y="3187934"/>
            <a:chExt cx="10302108" cy="3441849"/>
          </a:xfrm>
        </p:grpSpPr>
        <p:cxnSp>
          <p:nvCxnSpPr>
            <p:cNvPr id="51" name="直接箭头连接符 50">
              <a:extLst>
                <a:ext uri="{FF2B5EF4-FFF2-40B4-BE49-F238E27FC236}">
                  <a16:creationId xmlns:a16="http://schemas.microsoft.com/office/drawing/2014/main" id="{BAAFB47F-B9F1-4B37-A3B2-FF213B857631}"/>
                </a:ext>
              </a:extLst>
            </p:cNvPr>
            <p:cNvCxnSpPr>
              <a:cxnSpLocks/>
            </p:cNvCxnSpPr>
            <p:nvPr/>
          </p:nvCxnSpPr>
          <p:spPr>
            <a:xfrm>
              <a:off x="3368707" y="3587352"/>
              <a:ext cx="7630544"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C4D89F7C-41C7-48DB-8D5D-F735C372C1AD}"/>
                </a:ext>
              </a:extLst>
            </p:cNvPr>
            <p:cNvCxnSpPr>
              <a:cxnSpLocks/>
            </p:cNvCxnSpPr>
            <p:nvPr/>
          </p:nvCxnSpPr>
          <p:spPr>
            <a:xfrm>
              <a:off x="1356843" y="3886583"/>
              <a:ext cx="0" cy="2743200"/>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53" name="矩形 52">
              <a:extLst>
                <a:ext uri="{FF2B5EF4-FFF2-40B4-BE49-F238E27FC236}">
                  <a16:creationId xmlns:a16="http://schemas.microsoft.com/office/drawing/2014/main" id="{A3B205E4-E3B2-4B64-AEE7-2369D93962F6}"/>
                </a:ext>
              </a:extLst>
            </p:cNvPr>
            <p:cNvSpPr/>
            <p:nvPr/>
          </p:nvSpPr>
          <p:spPr>
            <a:xfrm>
              <a:off x="1657009" y="3362293"/>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54" name="矩形 53">
              <a:extLst>
                <a:ext uri="{FF2B5EF4-FFF2-40B4-BE49-F238E27FC236}">
                  <a16:creationId xmlns:a16="http://schemas.microsoft.com/office/drawing/2014/main" id="{E6DA6ED5-6267-41B7-A96F-B7370B916F34}"/>
                </a:ext>
              </a:extLst>
            </p:cNvPr>
            <p:cNvSpPr/>
            <p:nvPr/>
          </p:nvSpPr>
          <p:spPr>
            <a:xfrm>
              <a:off x="697143" y="3368484"/>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55" name="矩形 54">
              <a:extLst>
                <a:ext uri="{FF2B5EF4-FFF2-40B4-BE49-F238E27FC236}">
                  <a16:creationId xmlns:a16="http://schemas.microsoft.com/office/drawing/2014/main" id="{BE296CF3-F8C8-41E7-A4AC-EFD2C74BBA08}"/>
                </a:ext>
              </a:extLst>
            </p:cNvPr>
            <p:cNvSpPr/>
            <p:nvPr/>
          </p:nvSpPr>
          <p:spPr>
            <a:xfrm>
              <a:off x="3388062" y="388582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56" name="矩形 55">
              <a:extLst>
                <a:ext uri="{FF2B5EF4-FFF2-40B4-BE49-F238E27FC236}">
                  <a16:creationId xmlns:a16="http://schemas.microsoft.com/office/drawing/2014/main" id="{1FB6243F-DC81-4F6E-8B4F-0D1F4D30832A}"/>
                </a:ext>
              </a:extLst>
            </p:cNvPr>
            <p:cNvSpPr/>
            <p:nvPr/>
          </p:nvSpPr>
          <p:spPr>
            <a:xfrm>
              <a:off x="4080391" y="3885829"/>
              <a:ext cx="692329"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7" name="矩形 56">
              <a:extLst>
                <a:ext uri="{FF2B5EF4-FFF2-40B4-BE49-F238E27FC236}">
                  <a16:creationId xmlns:a16="http://schemas.microsoft.com/office/drawing/2014/main" id="{3E6B853A-3B2B-4547-9B51-F70C7378D792}"/>
                </a:ext>
              </a:extLst>
            </p:cNvPr>
            <p:cNvSpPr/>
            <p:nvPr/>
          </p:nvSpPr>
          <p:spPr>
            <a:xfrm>
              <a:off x="4772720" y="388582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58" name="矩形 57">
              <a:extLst>
                <a:ext uri="{FF2B5EF4-FFF2-40B4-BE49-F238E27FC236}">
                  <a16:creationId xmlns:a16="http://schemas.microsoft.com/office/drawing/2014/main" id="{E35D7538-186F-471B-954F-4C3C7FBB2F15}"/>
                </a:ext>
              </a:extLst>
            </p:cNvPr>
            <p:cNvSpPr/>
            <p:nvPr/>
          </p:nvSpPr>
          <p:spPr>
            <a:xfrm>
              <a:off x="5465050" y="3885829"/>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59" name="直接连接符 58">
              <a:extLst>
                <a:ext uri="{FF2B5EF4-FFF2-40B4-BE49-F238E27FC236}">
                  <a16:creationId xmlns:a16="http://schemas.microsoft.com/office/drawing/2014/main" id="{3B32513B-E024-4AA7-8505-569AFDD7347E}"/>
                </a:ext>
              </a:extLst>
            </p:cNvPr>
            <p:cNvCxnSpPr/>
            <p:nvPr/>
          </p:nvCxnSpPr>
          <p:spPr>
            <a:xfrm>
              <a:off x="4061036" y="35873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56668BB-3CFB-4A4B-897F-E62B13E6D913}"/>
                </a:ext>
              </a:extLst>
            </p:cNvPr>
            <p:cNvCxnSpPr/>
            <p:nvPr/>
          </p:nvCxnSpPr>
          <p:spPr>
            <a:xfrm flipV="1">
              <a:off x="4061036"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1508A04-9000-44E7-898D-0C95BC166068}"/>
                </a:ext>
              </a:extLst>
            </p:cNvPr>
            <p:cNvCxnSpPr/>
            <p:nvPr/>
          </p:nvCxnSpPr>
          <p:spPr>
            <a:xfrm flipV="1">
              <a:off x="4753365"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0024AE9-589B-4248-829E-BF5EC0718EF7}"/>
                </a:ext>
              </a:extLst>
            </p:cNvPr>
            <p:cNvCxnSpPr/>
            <p:nvPr/>
          </p:nvCxnSpPr>
          <p:spPr>
            <a:xfrm flipV="1">
              <a:off x="5447800"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58E2E93-6614-4241-B542-692F2A1B9134}"/>
                </a:ext>
              </a:extLst>
            </p:cNvPr>
            <p:cNvCxnSpPr>
              <a:cxnSpLocks/>
            </p:cNvCxnSpPr>
            <p:nvPr/>
          </p:nvCxnSpPr>
          <p:spPr>
            <a:xfrm flipV="1">
              <a:off x="6138023"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2BB4FDD-F049-4BAB-B103-C39494A56936}"/>
                </a:ext>
              </a:extLst>
            </p:cNvPr>
            <p:cNvCxnSpPr/>
            <p:nvPr/>
          </p:nvCxnSpPr>
          <p:spPr>
            <a:xfrm flipV="1">
              <a:off x="6836421"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40FD8A1-44DD-40EC-ABE1-1B0D965F4FDD}"/>
                </a:ext>
              </a:extLst>
            </p:cNvPr>
            <p:cNvCxnSpPr/>
            <p:nvPr/>
          </p:nvCxnSpPr>
          <p:spPr>
            <a:xfrm flipV="1">
              <a:off x="7531407"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85036E-B710-4677-A637-47473FA3C4B1}"/>
                </a:ext>
              </a:extLst>
            </p:cNvPr>
            <p:cNvCxnSpPr/>
            <p:nvPr/>
          </p:nvCxnSpPr>
          <p:spPr>
            <a:xfrm flipV="1">
              <a:off x="8223736"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F71823D-CF06-40D8-A54E-BD987B786063}"/>
                </a:ext>
              </a:extLst>
            </p:cNvPr>
            <p:cNvCxnSpPr/>
            <p:nvPr/>
          </p:nvCxnSpPr>
          <p:spPr>
            <a:xfrm flipV="1">
              <a:off x="8944723" y="358735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F7C56B8-F703-4741-92C4-7328A7315EE7}"/>
                </a:ext>
              </a:extLst>
            </p:cNvPr>
            <p:cNvCxnSpPr/>
            <p:nvPr/>
          </p:nvCxnSpPr>
          <p:spPr>
            <a:xfrm flipV="1">
              <a:off x="9634139" y="3587352"/>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CB541A17-93A5-42E9-AD7E-87A9E3BC4FAF}"/>
                </a:ext>
              </a:extLst>
            </p:cNvPr>
            <p:cNvSpPr/>
            <p:nvPr/>
          </p:nvSpPr>
          <p:spPr>
            <a:xfrm>
              <a:off x="3329117" y="31879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70" name="矩形 69">
              <a:extLst>
                <a:ext uri="{FF2B5EF4-FFF2-40B4-BE49-F238E27FC236}">
                  <a16:creationId xmlns:a16="http://schemas.microsoft.com/office/drawing/2014/main" id="{5AD4CD71-93E7-4C41-9A75-3CA1F5096B7B}"/>
                </a:ext>
              </a:extLst>
            </p:cNvPr>
            <p:cNvSpPr/>
            <p:nvPr/>
          </p:nvSpPr>
          <p:spPr>
            <a:xfrm>
              <a:off x="4041241" y="31879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71" name="矩形 70">
              <a:extLst>
                <a:ext uri="{FF2B5EF4-FFF2-40B4-BE49-F238E27FC236}">
                  <a16:creationId xmlns:a16="http://schemas.microsoft.com/office/drawing/2014/main" id="{1CCB57A1-BFE2-46DF-AD2F-D2802B2C8B41}"/>
                </a:ext>
              </a:extLst>
            </p:cNvPr>
            <p:cNvSpPr/>
            <p:nvPr/>
          </p:nvSpPr>
          <p:spPr>
            <a:xfrm>
              <a:off x="4696892"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72" name="矩形 71">
              <a:extLst>
                <a:ext uri="{FF2B5EF4-FFF2-40B4-BE49-F238E27FC236}">
                  <a16:creationId xmlns:a16="http://schemas.microsoft.com/office/drawing/2014/main" id="{06B5DFD4-00F6-4D12-ABF7-E257548A5B2A}"/>
                </a:ext>
              </a:extLst>
            </p:cNvPr>
            <p:cNvSpPr/>
            <p:nvPr/>
          </p:nvSpPr>
          <p:spPr>
            <a:xfrm>
              <a:off x="5386307"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73" name="矩形 72">
              <a:extLst>
                <a:ext uri="{FF2B5EF4-FFF2-40B4-BE49-F238E27FC236}">
                  <a16:creationId xmlns:a16="http://schemas.microsoft.com/office/drawing/2014/main" id="{CA033EFA-A474-4EC2-9DB0-E7979DC92D21}"/>
                </a:ext>
              </a:extLst>
            </p:cNvPr>
            <p:cNvSpPr/>
            <p:nvPr/>
          </p:nvSpPr>
          <p:spPr>
            <a:xfrm>
              <a:off x="6087639"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74" name="矩形 73">
              <a:extLst>
                <a:ext uri="{FF2B5EF4-FFF2-40B4-BE49-F238E27FC236}">
                  <a16:creationId xmlns:a16="http://schemas.microsoft.com/office/drawing/2014/main" id="{777F257C-B20E-41A9-8D55-F633CEAB74AE}"/>
                </a:ext>
              </a:extLst>
            </p:cNvPr>
            <p:cNvSpPr/>
            <p:nvPr/>
          </p:nvSpPr>
          <p:spPr>
            <a:xfrm>
              <a:off x="6773224"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75" name="矩形 74">
              <a:extLst>
                <a:ext uri="{FF2B5EF4-FFF2-40B4-BE49-F238E27FC236}">
                  <a16:creationId xmlns:a16="http://schemas.microsoft.com/office/drawing/2014/main" id="{8BB439DA-55AB-4FCA-A25E-17AE7E7ADB75}"/>
                </a:ext>
              </a:extLst>
            </p:cNvPr>
            <p:cNvSpPr/>
            <p:nvPr/>
          </p:nvSpPr>
          <p:spPr>
            <a:xfrm>
              <a:off x="7448672"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76" name="矩形 75">
              <a:extLst>
                <a:ext uri="{FF2B5EF4-FFF2-40B4-BE49-F238E27FC236}">
                  <a16:creationId xmlns:a16="http://schemas.microsoft.com/office/drawing/2014/main" id="{CF679041-BBC8-495D-8784-15F8557FE1ED}"/>
                </a:ext>
              </a:extLst>
            </p:cNvPr>
            <p:cNvSpPr/>
            <p:nvPr/>
          </p:nvSpPr>
          <p:spPr>
            <a:xfrm>
              <a:off x="8164951"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77" name="矩形 76">
              <a:extLst>
                <a:ext uri="{FF2B5EF4-FFF2-40B4-BE49-F238E27FC236}">
                  <a16:creationId xmlns:a16="http://schemas.microsoft.com/office/drawing/2014/main" id="{409CA3FA-6FB4-48A9-B242-B51396AAFAFE}"/>
                </a:ext>
              </a:extLst>
            </p:cNvPr>
            <p:cNvSpPr/>
            <p:nvPr/>
          </p:nvSpPr>
          <p:spPr>
            <a:xfrm>
              <a:off x="8880756" y="319145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78" name="矩形 77">
              <a:extLst>
                <a:ext uri="{FF2B5EF4-FFF2-40B4-BE49-F238E27FC236}">
                  <a16:creationId xmlns:a16="http://schemas.microsoft.com/office/drawing/2014/main" id="{11C8A667-0C7D-45C7-859B-402ED6C0859A}"/>
                </a:ext>
              </a:extLst>
            </p:cNvPr>
            <p:cNvSpPr/>
            <p:nvPr/>
          </p:nvSpPr>
          <p:spPr>
            <a:xfrm>
              <a:off x="6153489" y="388582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79" name="直接连接符 78">
              <a:extLst>
                <a:ext uri="{FF2B5EF4-FFF2-40B4-BE49-F238E27FC236}">
                  <a16:creationId xmlns:a16="http://schemas.microsoft.com/office/drawing/2014/main" id="{D2F8B970-94FC-4041-8D85-B712C46B5D6A}"/>
                </a:ext>
              </a:extLst>
            </p:cNvPr>
            <p:cNvCxnSpPr>
              <a:cxnSpLocks/>
            </p:cNvCxnSpPr>
            <p:nvPr/>
          </p:nvCxnSpPr>
          <p:spPr>
            <a:xfrm flipV="1">
              <a:off x="10359506" y="3591757"/>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08C98AB4-AB13-48D4-AEB3-1C8600C1B4B9}"/>
                </a:ext>
              </a:extLst>
            </p:cNvPr>
            <p:cNvSpPr/>
            <p:nvPr/>
          </p:nvSpPr>
          <p:spPr>
            <a:xfrm>
              <a:off x="9610819" y="318793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81" name="矩形 80">
              <a:extLst>
                <a:ext uri="{FF2B5EF4-FFF2-40B4-BE49-F238E27FC236}">
                  <a16:creationId xmlns:a16="http://schemas.microsoft.com/office/drawing/2014/main" id="{1160BB63-B4F4-4AB8-9951-BB65A76FB6C9}"/>
                </a:ext>
              </a:extLst>
            </p:cNvPr>
            <p:cNvSpPr/>
            <p:nvPr/>
          </p:nvSpPr>
          <p:spPr>
            <a:xfrm>
              <a:off x="1454886" y="3846161"/>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
          <p:nvSpPr>
            <p:cNvPr id="82" name="矩形 81">
              <a:extLst>
                <a:ext uri="{FF2B5EF4-FFF2-40B4-BE49-F238E27FC236}">
                  <a16:creationId xmlns:a16="http://schemas.microsoft.com/office/drawing/2014/main" id="{DB3E538C-E2D5-44CF-8FE4-51FD610A54E7}"/>
                </a:ext>
              </a:extLst>
            </p:cNvPr>
            <p:cNvSpPr/>
            <p:nvPr/>
          </p:nvSpPr>
          <p:spPr>
            <a:xfrm>
              <a:off x="1458862" y="410308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$r6, $r3, $r4</a:t>
              </a:r>
            </a:p>
          </p:txBody>
        </p:sp>
        <p:sp>
          <p:nvSpPr>
            <p:cNvPr id="83" name="矩形 82">
              <a:extLst>
                <a:ext uri="{FF2B5EF4-FFF2-40B4-BE49-F238E27FC236}">
                  <a16:creationId xmlns:a16="http://schemas.microsoft.com/office/drawing/2014/main" id="{5AD03A34-1BE1-423A-8D34-64F6E2AF3DA8}"/>
                </a:ext>
              </a:extLst>
            </p:cNvPr>
            <p:cNvSpPr/>
            <p:nvPr/>
          </p:nvSpPr>
          <p:spPr>
            <a:xfrm>
              <a:off x="1444986" y="4563059"/>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$r7, $r3, $r4</a:t>
              </a:r>
            </a:p>
          </p:txBody>
        </p:sp>
        <p:sp>
          <p:nvSpPr>
            <p:cNvPr id="84" name="矩形 83">
              <a:extLst>
                <a:ext uri="{FF2B5EF4-FFF2-40B4-BE49-F238E27FC236}">
                  <a16:creationId xmlns:a16="http://schemas.microsoft.com/office/drawing/2014/main" id="{EA6E679C-32C0-4A02-AB60-26B6359D3A14}"/>
                </a:ext>
              </a:extLst>
            </p:cNvPr>
            <p:cNvSpPr/>
            <p:nvPr/>
          </p:nvSpPr>
          <p:spPr>
            <a:xfrm>
              <a:off x="1437656" y="479030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$r8,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$r4</a:t>
              </a:r>
            </a:p>
          </p:txBody>
        </p:sp>
        <p:sp>
          <p:nvSpPr>
            <p:cNvPr id="85" name="矩形 84">
              <a:extLst>
                <a:ext uri="{FF2B5EF4-FFF2-40B4-BE49-F238E27FC236}">
                  <a16:creationId xmlns:a16="http://schemas.microsoft.com/office/drawing/2014/main" id="{C70FDAA7-35A4-4794-A592-A4690272D303}"/>
                </a:ext>
              </a:extLst>
            </p:cNvPr>
            <p:cNvSpPr/>
            <p:nvPr/>
          </p:nvSpPr>
          <p:spPr>
            <a:xfrm>
              <a:off x="3388062" y="4147626"/>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86" name="矩形 85">
              <a:extLst>
                <a:ext uri="{FF2B5EF4-FFF2-40B4-BE49-F238E27FC236}">
                  <a16:creationId xmlns:a16="http://schemas.microsoft.com/office/drawing/2014/main" id="{258AA907-116B-4D24-BA6A-6F70658FC04F}"/>
                </a:ext>
              </a:extLst>
            </p:cNvPr>
            <p:cNvSpPr/>
            <p:nvPr/>
          </p:nvSpPr>
          <p:spPr>
            <a:xfrm>
              <a:off x="4080391" y="4147626"/>
              <a:ext cx="692329"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87" name="矩形 86">
              <a:extLst>
                <a:ext uri="{FF2B5EF4-FFF2-40B4-BE49-F238E27FC236}">
                  <a16:creationId xmlns:a16="http://schemas.microsoft.com/office/drawing/2014/main" id="{0CCE52A6-5876-44DD-8885-FFE3599B0861}"/>
                </a:ext>
              </a:extLst>
            </p:cNvPr>
            <p:cNvSpPr/>
            <p:nvPr/>
          </p:nvSpPr>
          <p:spPr>
            <a:xfrm>
              <a:off x="4772720" y="4147626"/>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88" name="矩形 87">
              <a:extLst>
                <a:ext uri="{FF2B5EF4-FFF2-40B4-BE49-F238E27FC236}">
                  <a16:creationId xmlns:a16="http://schemas.microsoft.com/office/drawing/2014/main" id="{07CCB564-F0DD-4306-8C61-B00C6E461021}"/>
                </a:ext>
              </a:extLst>
            </p:cNvPr>
            <p:cNvSpPr/>
            <p:nvPr/>
          </p:nvSpPr>
          <p:spPr>
            <a:xfrm>
              <a:off x="5465050" y="4147626"/>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89" name="矩形 88">
              <a:extLst>
                <a:ext uri="{FF2B5EF4-FFF2-40B4-BE49-F238E27FC236}">
                  <a16:creationId xmlns:a16="http://schemas.microsoft.com/office/drawing/2014/main" id="{51C2FF8C-95E0-46C8-BDB8-500F7AEC5BF8}"/>
                </a:ext>
              </a:extLst>
            </p:cNvPr>
            <p:cNvSpPr/>
            <p:nvPr/>
          </p:nvSpPr>
          <p:spPr>
            <a:xfrm>
              <a:off x="6153489" y="4147626"/>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90" name="矩形 89">
              <a:extLst>
                <a:ext uri="{FF2B5EF4-FFF2-40B4-BE49-F238E27FC236}">
                  <a16:creationId xmlns:a16="http://schemas.microsoft.com/office/drawing/2014/main" id="{262D53B8-6000-44CD-9C2E-EA6ED7140260}"/>
                </a:ext>
              </a:extLst>
            </p:cNvPr>
            <p:cNvSpPr/>
            <p:nvPr/>
          </p:nvSpPr>
          <p:spPr>
            <a:xfrm>
              <a:off x="4061036" y="4556142"/>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91" name="矩形 90">
              <a:extLst>
                <a:ext uri="{FF2B5EF4-FFF2-40B4-BE49-F238E27FC236}">
                  <a16:creationId xmlns:a16="http://schemas.microsoft.com/office/drawing/2014/main" id="{071F98D0-0477-4BEC-B6E5-BAD66E7EAC22}"/>
                </a:ext>
              </a:extLst>
            </p:cNvPr>
            <p:cNvSpPr/>
            <p:nvPr/>
          </p:nvSpPr>
          <p:spPr>
            <a:xfrm>
              <a:off x="5465049" y="4556142"/>
              <a:ext cx="692329"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92" name="矩形 91">
              <a:extLst>
                <a:ext uri="{FF2B5EF4-FFF2-40B4-BE49-F238E27FC236}">
                  <a16:creationId xmlns:a16="http://schemas.microsoft.com/office/drawing/2014/main" id="{B0768E66-A963-48EE-AC01-22F071ABCC15}"/>
                </a:ext>
              </a:extLst>
            </p:cNvPr>
            <p:cNvSpPr/>
            <p:nvPr/>
          </p:nvSpPr>
          <p:spPr>
            <a:xfrm>
              <a:off x="6157378" y="4556142"/>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93" name="矩形 92">
              <a:extLst>
                <a:ext uri="{FF2B5EF4-FFF2-40B4-BE49-F238E27FC236}">
                  <a16:creationId xmlns:a16="http://schemas.microsoft.com/office/drawing/2014/main" id="{A265CDD1-F678-44C6-A92D-775D1C17E10D}"/>
                </a:ext>
              </a:extLst>
            </p:cNvPr>
            <p:cNvSpPr/>
            <p:nvPr/>
          </p:nvSpPr>
          <p:spPr>
            <a:xfrm>
              <a:off x="6849708" y="4556142"/>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94" name="矩形 93">
              <a:extLst>
                <a:ext uri="{FF2B5EF4-FFF2-40B4-BE49-F238E27FC236}">
                  <a16:creationId xmlns:a16="http://schemas.microsoft.com/office/drawing/2014/main" id="{CF5D8B68-B863-480A-A2DB-D9130AF1E32D}"/>
                </a:ext>
              </a:extLst>
            </p:cNvPr>
            <p:cNvSpPr/>
            <p:nvPr/>
          </p:nvSpPr>
          <p:spPr>
            <a:xfrm>
              <a:off x="7538147" y="4556142"/>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95" name="矩形 94">
              <a:extLst>
                <a:ext uri="{FF2B5EF4-FFF2-40B4-BE49-F238E27FC236}">
                  <a16:creationId xmlns:a16="http://schemas.microsoft.com/office/drawing/2014/main" id="{668A024C-242C-437F-9DC6-B7035740394B}"/>
                </a:ext>
              </a:extLst>
            </p:cNvPr>
            <p:cNvSpPr/>
            <p:nvPr/>
          </p:nvSpPr>
          <p:spPr>
            <a:xfrm>
              <a:off x="4061036" y="481793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96" name="矩形 95">
              <a:extLst>
                <a:ext uri="{FF2B5EF4-FFF2-40B4-BE49-F238E27FC236}">
                  <a16:creationId xmlns:a16="http://schemas.microsoft.com/office/drawing/2014/main" id="{DD752FA6-790B-42AD-82E1-D562F9CC362D}"/>
                </a:ext>
              </a:extLst>
            </p:cNvPr>
            <p:cNvSpPr/>
            <p:nvPr/>
          </p:nvSpPr>
          <p:spPr>
            <a:xfrm>
              <a:off x="5465049" y="4817939"/>
              <a:ext cx="692329"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97" name="矩形 96">
              <a:extLst>
                <a:ext uri="{FF2B5EF4-FFF2-40B4-BE49-F238E27FC236}">
                  <a16:creationId xmlns:a16="http://schemas.microsoft.com/office/drawing/2014/main" id="{E0B00BFF-E2D2-47E4-8342-768BE31C0334}"/>
                </a:ext>
              </a:extLst>
            </p:cNvPr>
            <p:cNvSpPr/>
            <p:nvPr/>
          </p:nvSpPr>
          <p:spPr>
            <a:xfrm>
              <a:off x="6157378" y="481793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98" name="矩形 97">
              <a:extLst>
                <a:ext uri="{FF2B5EF4-FFF2-40B4-BE49-F238E27FC236}">
                  <a16:creationId xmlns:a16="http://schemas.microsoft.com/office/drawing/2014/main" id="{D0779C45-DB0D-4214-B843-670130B65E1D}"/>
                </a:ext>
              </a:extLst>
            </p:cNvPr>
            <p:cNvSpPr/>
            <p:nvPr/>
          </p:nvSpPr>
          <p:spPr>
            <a:xfrm>
              <a:off x="6849708" y="4817939"/>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99" name="矩形 98">
              <a:extLst>
                <a:ext uri="{FF2B5EF4-FFF2-40B4-BE49-F238E27FC236}">
                  <a16:creationId xmlns:a16="http://schemas.microsoft.com/office/drawing/2014/main" id="{6538F057-2AF9-4D30-86F8-3AE95EA1BE37}"/>
                </a:ext>
              </a:extLst>
            </p:cNvPr>
            <p:cNvSpPr/>
            <p:nvPr/>
          </p:nvSpPr>
          <p:spPr>
            <a:xfrm>
              <a:off x="7538147" y="481793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00" name="矩形 99">
              <a:extLst>
                <a:ext uri="{FF2B5EF4-FFF2-40B4-BE49-F238E27FC236}">
                  <a16:creationId xmlns:a16="http://schemas.microsoft.com/office/drawing/2014/main" id="{2144B6CF-033C-4029-8BDE-536C38C42528}"/>
                </a:ext>
              </a:extLst>
            </p:cNvPr>
            <p:cNvSpPr/>
            <p:nvPr/>
          </p:nvSpPr>
          <p:spPr>
            <a:xfrm>
              <a:off x="1444986" y="6121306"/>
              <a:ext cx="1861407"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$r12, $r3, $r4</a:t>
              </a:r>
            </a:p>
          </p:txBody>
        </p:sp>
        <p:sp>
          <p:nvSpPr>
            <p:cNvPr id="101" name="矩形 100">
              <a:extLst>
                <a:ext uri="{FF2B5EF4-FFF2-40B4-BE49-F238E27FC236}">
                  <a16:creationId xmlns:a16="http://schemas.microsoft.com/office/drawing/2014/main" id="{E30CCEEB-3A1D-401A-BFB0-4FBD317D5986}"/>
                </a:ext>
              </a:extLst>
            </p:cNvPr>
            <p:cNvSpPr/>
            <p:nvPr/>
          </p:nvSpPr>
          <p:spPr>
            <a:xfrm>
              <a:off x="1444987" y="5914480"/>
              <a:ext cx="1853777"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$r11, $r3, $r4</a:t>
              </a:r>
            </a:p>
          </p:txBody>
        </p:sp>
        <p:sp>
          <p:nvSpPr>
            <p:cNvPr id="102" name="矩形 101">
              <a:extLst>
                <a:ext uri="{FF2B5EF4-FFF2-40B4-BE49-F238E27FC236}">
                  <a16:creationId xmlns:a16="http://schemas.microsoft.com/office/drawing/2014/main" id="{6528D154-50F8-4BE1-8C5F-065AED1820BC}"/>
                </a:ext>
              </a:extLst>
            </p:cNvPr>
            <p:cNvSpPr/>
            <p:nvPr/>
          </p:nvSpPr>
          <p:spPr>
            <a:xfrm>
              <a:off x="1445610" y="522526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$r9</a:t>
              </a:r>
              <a:r>
                <a:rPr lang="pt-BR" altLang="zh-CN" sz="1600" dirty="0">
                  <a:latin typeface="Times New Roman" panose="02020603050405020304" pitchFamily="18" charset="0"/>
                  <a:cs typeface="Times New Roman" panose="02020603050405020304" pitchFamily="18" charset="0"/>
                </a:rPr>
                <a:t>, $r3, $r4</a:t>
              </a:r>
            </a:p>
          </p:txBody>
        </p:sp>
        <p:sp>
          <p:nvSpPr>
            <p:cNvPr id="103" name="矩形 102">
              <a:extLst>
                <a:ext uri="{FF2B5EF4-FFF2-40B4-BE49-F238E27FC236}">
                  <a16:creationId xmlns:a16="http://schemas.microsoft.com/office/drawing/2014/main" id="{41CC92DF-273D-4BE6-9803-F5416D41F8B6}"/>
                </a:ext>
              </a:extLst>
            </p:cNvPr>
            <p:cNvSpPr/>
            <p:nvPr/>
          </p:nvSpPr>
          <p:spPr>
            <a:xfrm>
              <a:off x="1438280" y="5452505"/>
              <a:ext cx="1861407"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$r10, </a:t>
              </a:r>
              <a:r>
                <a:rPr lang="pt-BR" altLang="zh-CN" sz="1600" dirty="0">
                  <a:solidFill>
                    <a:srgbClr val="C00000"/>
                  </a:solidFill>
                  <a:latin typeface="Times New Roman" panose="02020603050405020304" pitchFamily="18" charset="0"/>
                  <a:cs typeface="Times New Roman" panose="02020603050405020304" pitchFamily="18" charset="0"/>
                </a:rPr>
                <a:t>$r9</a:t>
              </a:r>
              <a:r>
                <a:rPr lang="pt-BR" altLang="zh-CN" sz="1600" dirty="0">
                  <a:latin typeface="Times New Roman" panose="02020603050405020304" pitchFamily="18" charset="0"/>
                  <a:cs typeface="Times New Roman" panose="02020603050405020304" pitchFamily="18" charset="0"/>
                </a:rPr>
                <a:t>, $r4</a:t>
              </a:r>
            </a:p>
          </p:txBody>
        </p:sp>
        <p:sp>
          <p:nvSpPr>
            <p:cNvPr id="104" name="矩形 103">
              <a:extLst>
                <a:ext uri="{FF2B5EF4-FFF2-40B4-BE49-F238E27FC236}">
                  <a16:creationId xmlns:a16="http://schemas.microsoft.com/office/drawing/2014/main" id="{3CD70BD6-4235-4649-BCF5-6F5A0ED446B8}"/>
                </a:ext>
              </a:extLst>
            </p:cNvPr>
            <p:cNvSpPr/>
            <p:nvPr/>
          </p:nvSpPr>
          <p:spPr>
            <a:xfrm>
              <a:off x="4749475" y="4555546"/>
              <a:ext cx="715572"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陪同阻塞</a:t>
              </a:r>
            </a:p>
          </p:txBody>
        </p:sp>
        <p:sp>
          <p:nvSpPr>
            <p:cNvPr id="105" name="矩形 104">
              <a:extLst>
                <a:ext uri="{FF2B5EF4-FFF2-40B4-BE49-F238E27FC236}">
                  <a16:creationId xmlns:a16="http://schemas.microsoft.com/office/drawing/2014/main" id="{3B97183F-7689-43DD-8615-93D0D656C36C}"/>
                </a:ext>
              </a:extLst>
            </p:cNvPr>
            <p:cNvSpPr/>
            <p:nvPr/>
          </p:nvSpPr>
          <p:spPr>
            <a:xfrm>
              <a:off x="4749474" y="4817342"/>
              <a:ext cx="715574"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数据冒险</a:t>
              </a:r>
            </a:p>
          </p:txBody>
        </p:sp>
        <p:sp>
          <p:nvSpPr>
            <p:cNvPr id="106" name="矩形 105">
              <a:extLst>
                <a:ext uri="{FF2B5EF4-FFF2-40B4-BE49-F238E27FC236}">
                  <a16:creationId xmlns:a16="http://schemas.microsoft.com/office/drawing/2014/main" id="{0C26C58E-173B-46F2-A41C-FD68A4466332}"/>
                </a:ext>
              </a:extLst>
            </p:cNvPr>
            <p:cNvSpPr/>
            <p:nvPr/>
          </p:nvSpPr>
          <p:spPr>
            <a:xfrm>
              <a:off x="4749400" y="5225858"/>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07" name="矩形 106">
              <a:extLst>
                <a:ext uri="{FF2B5EF4-FFF2-40B4-BE49-F238E27FC236}">
                  <a16:creationId xmlns:a16="http://schemas.microsoft.com/office/drawing/2014/main" id="{6D96A546-D31F-4A27-A4D9-7E73F9BF922C}"/>
                </a:ext>
              </a:extLst>
            </p:cNvPr>
            <p:cNvSpPr/>
            <p:nvPr/>
          </p:nvSpPr>
          <p:spPr>
            <a:xfrm>
              <a:off x="6153413" y="5225858"/>
              <a:ext cx="692329"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08" name="矩形 107">
              <a:extLst>
                <a:ext uri="{FF2B5EF4-FFF2-40B4-BE49-F238E27FC236}">
                  <a16:creationId xmlns:a16="http://schemas.microsoft.com/office/drawing/2014/main" id="{8F770633-A3F8-430A-86DE-96AA15A7A774}"/>
                </a:ext>
              </a:extLst>
            </p:cNvPr>
            <p:cNvSpPr/>
            <p:nvPr/>
          </p:nvSpPr>
          <p:spPr>
            <a:xfrm>
              <a:off x="6845742" y="5225858"/>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09" name="矩形 108">
              <a:extLst>
                <a:ext uri="{FF2B5EF4-FFF2-40B4-BE49-F238E27FC236}">
                  <a16:creationId xmlns:a16="http://schemas.microsoft.com/office/drawing/2014/main" id="{71767123-D276-42BC-B4FC-7E179AB32B8A}"/>
                </a:ext>
              </a:extLst>
            </p:cNvPr>
            <p:cNvSpPr/>
            <p:nvPr/>
          </p:nvSpPr>
          <p:spPr>
            <a:xfrm>
              <a:off x="7538072" y="5225858"/>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10" name="矩形 109">
              <a:extLst>
                <a:ext uri="{FF2B5EF4-FFF2-40B4-BE49-F238E27FC236}">
                  <a16:creationId xmlns:a16="http://schemas.microsoft.com/office/drawing/2014/main" id="{3223A7E6-8D08-4F54-B4DA-455AF265D3CD}"/>
                </a:ext>
              </a:extLst>
            </p:cNvPr>
            <p:cNvSpPr/>
            <p:nvPr/>
          </p:nvSpPr>
          <p:spPr>
            <a:xfrm>
              <a:off x="8226511" y="5225858"/>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11" name="矩形 110">
              <a:extLst>
                <a:ext uri="{FF2B5EF4-FFF2-40B4-BE49-F238E27FC236}">
                  <a16:creationId xmlns:a16="http://schemas.microsoft.com/office/drawing/2014/main" id="{7C6EF6E5-C0AD-4227-AF75-040C6F36F74E}"/>
                </a:ext>
              </a:extLst>
            </p:cNvPr>
            <p:cNvSpPr/>
            <p:nvPr/>
          </p:nvSpPr>
          <p:spPr>
            <a:xfrm>
              <a:off x="4749400" y="5487655"/>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12" name="矩形 111">
              <a:extLst>
                <a:ext uri="{FF2B5EF4-FFF2-40B4-BE49-F238E27FC236}">
                  <a16:creationId xmlns:a16="http://schemas.microsoft.com/office/drawing/2014/main" id="{7244EB92-7291-4F64-A75A-4F536AE09B2D}"/>
                </a:ext>
              </a:extLst>
            </p:cNvPr>
            <p:cNvSpPr/>
            <p:nvPr/>
          </p:nvSpPr>
          <p:spPr>
            <a:xfrm>
              <a:off x="6153413" y="5487655"/>
              <a:ext cx="1377994"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数据冒险</a:t>
              </a:r>
            </a:p>
          </p:txBody>
        </p:sp>
        <p:sp>
          <p:nvSpPr>
            <p:cNvPr id="113" name="矩形 112">
              <a:extLst>
                <a:ext uri="{FF2B5EF4-FFF2-40B4-BE49-F238E27FC236}">
                  <a16:creationId xmlns:a16="http://schemas.microsoft.com/office/drawing/2014/main" id="{76BF745A-87B4-4175-8234-24F40298521F}"/>
                </a:ext>
              </a:extLst>
            </p:cNvPr>
            <p:cNvSpPr/>
            <p:nvPr/>
          </p:nvSpPr>
          <p:spPr>
            <a:xfrm>
              <a:off x="7538071" y="5487655"/>
              <a:ext cx="688441"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14" name="矩形 113">
              <a:extLst>
                <a:ext uri="{FF2B5EF4-FFF2-40B4-BE49-F238E27FC236}">
                  <a16:creationId xmlns:a16="http://schemas.microsoft.com/office/drawing/2014/main" id="{60198A22-407D-4D59-98F7-AE7CCB44B6F9}"/>
                </a:ext>
              </a:extLst>
            </p:cNvPr>
            <p:cNvSpPr/>
            <p:nvPr/>
          </p:nvSpPr>
          <p:spPr>
            <a:xfrm>
              <a:off x="8226511" y="5487655"/>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15" name="矩形 114">
              <a:extLst>
                <a:ext uri="{FF2B5EF4-FFF2-40B4-BE49-F238E27FC236}">
                  <a16:creationId xmlns:a16="http://schemas.microsoft.com/office/drawing/2014/main" id="{099D4BF7-397D-4BA0-BDB1-1191B8C5E39A}"/>
                </a:ext>
              </a:extLst>
            </p:cNvPr>
            <p:cNvSpPr/>
            <p:nvPr/>
          </p:nvSpPr>
          <p:spPr>
            <a:xfrm>
              <a:off x="5437838" y="5225262"/>
              <a:ext cx="715574" cy="52359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结构冒险</a:t>
              </a:r>
            </a:p>
          </p:txBody>
        </p:sp>
        <p:sp>
          <p:nvSpPr>
            <p:cNvPr id="116" name="矩形 115">
              <a:extLst>
                <a:ext uri="{FF2B5EF4-FFF2-40B4-BE49-F238E27FC236}">
                  <a16:creationId xmlns:a16="http://schemas.microsoft.com/office/drawing/2014/main" id="{BB72579B-1756-4F69-94C2-D77727679F4F}"/>
                </a:ext>
              </a:extLst>
            </p:cNvPr>
            <p:cNvSpPr/>
            <p:nvPr/>
          </p:nvSpPr>
          <p:spPr>
            <a:xfrm>
              <a:off x="8918490" y="5487654"/>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17" name="矩形 116">
              <a:extLst>
                <a:ext uri="{FF2B5EF4-FFF2-40B4-BE49-F238E27FC236}">
                  <a16:creationId xmlns:a16="http://schemas.microsoft.com/office/drawing/2014/main" id="{3F9075DA-76AA-48A0-94F2-23647D77ECFF}"/>
                </a:ext>
              </a:extLst>
            </p:cNvPr>
            <p:cNvSpPr/>
            <p:nvPr/>
          </p:nvSpPr>
          <p:spPr>
            <a:xfrm>
              <a:off x="9610468" y="5487654"/>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18" name="矩形 117">
              <a:extLst>
                <a:ext uri="{FF2B5EF4-FFF2-40B4-BE49-F238E27FC236}">
                  <a16:creationId xmlns:a16="http://schemas.microsoft.com/office/drawing/2014/main" id="{EE4AEA61-0D1C-46BF-944D-647F8A2A3C9A}"/>
                </a:ext>
              </a:extLst>
            </p:cNvPr>
            <p:cNvSpPr/>
            <p:nvPr/>
          </p:nvSpPr>
          <p:spPr>
            <a:xfrm>
              <a:off x="5432408" y="5908860"/>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19" name="矩形 118">
              <a:extLst>
                <a:ext uri="{FF2B5EF4-FFF2-40B4-BE49-F238E27FC236}">
                  <a16:creationId xmlns:a16="http://schemas.microsoft.com/office/drawing/2014/main" id="{8969075C-AA0D-4ED9-BA4D-CCAE3D0CA5A7}"/>
                </a:ext>
              </a:extLst>
            </p:cNvPr>
            <p:cNvSpPr/>
            <p:nvPr/>
          </p:nvSpPr>
          <p:spPr>
            <a:xfrm>
              <a:off x="6836421" y="5908860"/>
              <a:ext cx="1377994"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陪同阻塞</a:t>
              </a:r>
            </a:p>
          </p:txBody>
        </p:sp>
        <p:sp>
          <p:nvSpPr>
            <p:cNvPr id="120" name="矩形 119">
              <a:extLst>
                <a:ext uri="{FF2B5EF4-FFF2-40B4-BE49-F238E27FC236}">
                  <a16:creationId xmlns:a16="http://schemas.microsoft.com/office/drawing/2014/main" id="{B9DACE5C-FCCC-40B6-912A-4CF22BF6B67C}"/>
                </a:ext>
              </a:extLst>
            </p:cNvPr>
            <p:cNvSpPr/>
            <p:nvPr/>
          </p:nvSpPr>
          <p:spPr>
            <a:xfrm>
              <a:off x="8221080" y="5908860"/>
              <a:ext cx="688440"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21" name="矩形 120">
              <a:extLst>
                <a:ext uri="{FF2B5EF4-FFF2-40B4-BE49-F238E27FC236}">
                  <a16:creationId xmlns:a16="http://schemas.microsoft.com/office/drawing/2014/main" id="{79809F82-5400-4997-877D-FAA5ED249217}"/>
                </a:ext>
              </a:extLst>
            </p:cNvPr>
            <p:cNvSpPr/>
            <p:nvPr/>
          </p:nvSpPr>
          <p:spPr>
            <a:xfrm>
              <a:off x="8909519" y="5908860"/>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22" name="矩形 121">
              <a:extLst>
                <a:ext uri="{FF2B5EF4-FFF2-40B4-BE49-F238E27FC236}">
                  <a16:creationId xmlns:a16="http://schemas.microsoft.com/office/drawing/2014/main" id="{7FE396BB-E0E7-4C5A-9C28-314BBF03F84A}"/>
                </a:ext>
              </a:extLst>
            </p:cNvPr>
            <p:cNvSpPr/>
            <p:nvPr/>
          </p:nvSpPr>
          <p:spPr>
            <a:xfrm>
              <a:off x="5432408" y="6170657"/>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3" name="矩形 122">
              <a:extLst>
                <a:ext uri="{FF2B5EF4-FFF2-40B4-BE49-F238E27FC236}">
                  <a16:creationId xmlns:a16="http://schemas.microsoft.com/office/drawing/2014/main" id="{ECDED022-1799-435B-B7C1-F9BB8A7510AE}"/>
                </a:ext>
              </a:extLst>
            </p:cNvPr>
            <p:cNvSpPr/>
            <p:nvPr/>
          </p:nvSpPr>
          <p:spPr>
            <a:xfrm>
              <a:off x="6836421" y="6170657"/>
              <a:ext cx="1377994" cy="26179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结构冒险</a:t>
              </a:r>
            </a:p>
          </p:txBody>
        </p:sp>
        <p:sp>
          <p:nvSpPr>
            <p:cNvPr id="124" name="矩形 123">
              <a:extLst>
                <a:ext uri="{FF2B5EF4-FFF2-40B4-BE49-F238E27FC236}">
                  <a16:creationId xmlns:a16="http://schemas.microsoft.com/office/drawing/2014/main" id="{EE9966B9-F184-4CBA-827E-A31E8981649D}"/>
                </a:ext>
              </a:extLst>
            </p:cNvPr>
            <p:cNvSpPr/>
            <p:nvPr/>
          </p:nvSpPr>
          <p:spPr>
            <a:xfrm>
              <a:off x="8221079" y="6170657"/>
              <a:ext cx="688441"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25" name="矩形 124">
              <a:extLst>
                <a:ext uri="{FF2B5EF4-FFF2-40B4-BE49-F238E27FC236}">
                  <a16:creationId xmlns:a16="http://schemas.microsoft.com/office/drawing/2014/main" id="{9D33981B-E5B5-4728-91D5-7E2104125569}"/>
                </a:ext>
              </a:extLst>
            </p:cNvPr>
            <p:cNvSpPr/>
            <p:nvPr/>
          </p:nvSpPr>
          <p:spPr>
            <a:xfrm>
              <a:off x="8909519" y="6170657"/>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26" name="矩形 125">
              <a:extLst>
                <a:ext uri="{FF2B5EF4-FFF2-40B4-BE49-F238E27FC236}">
                  <a16:creationId xmlns:a16="http://schemas.microsoft.com/office/drawing/2014/main" id="{982B6CD9-D065-40D0-A2FC-1DE0D30207AE}"/>
                </a:ext>
              </a:extLst>
            </p:cNvPr>
            <p:cNvSpPr/>
            <p:nvPr/>
          </p:nvSpPr>
          <p:spPr>
            <a:xfrm>
              <a:off x="6120846" y="5908264"/>
              <a:ext cx="715574" cy="52359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结构冒险</a:t>
              </a:r>
            </a:p>
          </p:txBody>
        </p:sp>
        <p:sp>
          <p:nvSpPr>
            <p:cNvPr id="127" name="矩形 126">
              <a:extLst>
                <a:ext uri="{FF2B5EF4-FFF2-40B4-BE49-F238E27FC236}">
                  <a16:creationId xmlns:a16="http://schemas.microsoft.com/office/drawing/2014/main" id="{850FFC58-DECD-4286-9A1F-42173B409007}"/>
                </a:ext>
              </a:extLst>
            </p:cNvPr>
            <p:cNvSpPr/>
            <p:nvPr/>
          </p:nvSpPr>
          <p:spPr>
            <a:xfrm>
              <a:off x="9601498" y="6170656"/>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28" name="矩形 127">
              <a:extLst>
                <a:ext uri="{FF2B5EF4-FFF2-40B4-BE49-F238E27FC236}">
                  <a16:creationId xmlns:a16="http://schemas.microsoft.com/office/drawing/2014/main" id="{EC30E632-9ACF-443F-A0AE-3E9A2863106B}"/>
                </a:ext>
              </a:extLst>
            </p:cNvPr>
            <p:cNvSpPr/>
            <p:nvPr/>
          </p:nvSpPr>
          <p:spPr>
            <a:xfrm>
              <a:off x="10293476" y="6170656"/>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29" name="矩形 128">
              <a:extLst>
                <a:ext uri="{FF2B5EF4-FFF2-40B4-BE49-F238E27FC236}">
                  <a16:creationId xmlns:a16="http://schemas.microsoft.com/office/drawing/2014/main" id="{087EF8DB-BA92-439E-9103-6C1688F311F4}"/>
                </a:ext>
              </a:extLst>
            </p:cNvPr>
            <p:cNvSpPr/>
            <p:nvPr/>
          </p:nvSpPr>
          <p:spPr>
            <a:xfrm>
              <a:off x="9605738" y="5908859"/>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30" name="矩形 129">
              <a:extLst>
                <a:ext uri="{FF2B5EF4-FFF2-40B4-BE49-F238E27FC236}">
                  <a16:creationId xmlns:a16="http://schemas.microsoft.com/office/drawing/2014/main" id="{4078BAD9-2DA0-4FFE-A8BE-932EA65D2441}"/>
                </a:ext>
              </a:extLst>
            </p:cNvPr>
            <p:cNvSpPr/>
            <p:nvPr/>
          </p:nvSpPr>
          <p:spPr>
            <a:xfrm>
              <a:off x="10293475" y="5908263"/>
              <a:ext cx="692329" cy="26179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131" name="直接箭头连接符 130">
              <a:extLst>
                <a:ext uri="{FF2B5EF4-FFF2-40B4-BE49-F238E27FC236}">
                  <a16:creationId xmlns:a16="http://schemas.microsoft.com/office/drawing/2014/main" id="{DE25CA4B-700F-4F11-8150-D782F37408D5}"/>
                </a:ext>
              </a:extLst>
            </p:cNvPr>
            <p:cNvCxnSpPr>
              <a:cxnSpLocks/>
              <a:stCxn id="57" idx="3"/>
              <a:endCxn id="97" idx="1"/>
            </p:cNvCxnSpPr>
            <p:nvPr/>
          </p:nvCxnSpPr>
          <p:spPr>
            <a:xfrm>
              <a:off x="5465049" y="4016728"/>
              <a:ext cx="692329" cy="932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73C196DB-FE12-48FD-A42E-4771B326CA52}"/>
                </a:ext>
              </a:extLst>
            </p:cNvPr>
            <p:cNvCxnSpPr>
              <a:cxnSpLocks/>
              <a:endCxn id="113" idx="1"/>
            </p:cNvCxnSpPr>
            <p:nvPr/>
          </p:nvCxnSpPr>
          <p:spPr>
            <a:xfrm>
              <a:off x="7216579" y="5500941"/>
              <a:ext cx="321492" cy="1176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9098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多发射数据通路是拓宽了指令执行的道路，让多条指令可以同时执行，但是指令之间的依赖关系并不会产生变化，如果后一条指令的执行依赖前一条指令的运行结果，那么它依然会被阻塞。</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这种情况下，我们会考虑另一种优化方式，那就是：如果我们能</a:t>
            </a:r>
            <a:r>
              <a:rPr lang="zh-CN" altLang="en-US" dirty="0">
                <a:solidFill>
                  <a:srgbClr val="FF0000"/>
                </a:solidFill>
              </a:rPr>
              <a:t>动态地改变指令的执行顺序</a:t>
            </a:r>
            <a:r>
              <a:rPr lang="zh-CN" altLang="en-US" dirty="0"/>
              <a:t>，让不相关的指令先执行，是否就能避免上述阻塞呢？动态调度技术就是基于这种思想而被设计出来。</a:t>
            </a:r>
            <a:endParaRPr lang="en-US" altLang="zh-CN" dirty="0"/>
          </a:p>
          <a:p>
            <a:pPr marL="815975" lvl="1" indent="-285750">
              <a:buFont typeface="Arial" panose="020B0604020202020204" pitchFamily="34" charset="0"/>
              <a:buChar char="•"/>
            </a:pP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52</a:t>
            </a:fld>
            <a:endParaRPr lang="zh-CN" altLang="en-US"/>
          </a:p>
        </p:txBody>
      </p:sp>
    </p:spTree>
    <p:extLst>
      <p:ext uri="{BB962C8B-B14F-4D97-AF65-F5344CB8AC3E}">
        <p14:creationId xmlns:p14="http://schemas.microsoft.com/office/powerpoint/2010/main" val="3357016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考虑一个更具体的例子，假设有以下三条指令：</a:t>
            </a:r>
            <a:endParaRPr lang="en-US" altLang="zh-CN" dirty="0"/>
          </a:p>
          <a:p>
            <a:pPr marL="1273175" lvl="2" indent="-285750">
              <a:buFont typeface="Wingdings" pitchFamily="2" charset="2"/>
              <a:buChar char="u"/>
            </a:pPr>
            <a:r>
              <a:rPr lang="fr-FR" altLang="zh-CN" dirty="0"/>
              <a:t>div.w $t3, $t2, $t1</a:t>
            </a:r>
          </a:p>
          <a:p>
            <a:pPr marL="1273175" lvl="2" indent="-285750">
              <a:buFont typeface="Wingdings" pitchFamily="2" charset="2"/>
              <a:buChar char="u"/>
            </a:pPr>
            <a:r>
              <a:rPr lang="en-US" altLang="zh-CN" dirty="0" err="1"/>
              <a:t>add.w</a:t>
            </a:r>
            <a:r>
              <a:rPr lang="en-US" altLang="zh-CN" dirty="0"/>
              <a:t> $t5, $t4, $t3</a:t>
            </a:r>
          </a:p>
          <a:p>
            <a:pPr marL="1273175" lvl="2" indent="-285750">
              <a:buFont typeface="Wingdings" pitchFamily="2" charset="2"/>
              <a:buChar char="u"/>
            </a:pPr>
            <a:r>
              <a:rPr lang="fr-FR" altLang="zh-CN" dirty="0"/>
              <a:t>sub.w $t8, $t7, $t6</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当执行到第二条指令的译码和读寄存器阶段时，由于它的运行需要用到第一条</a:t>
            </a:r>
            <a:r>
              <a:rPr lang="en-US" altLang="zh-CN" dirty="0"/>
              <a:t>div</a:t>
            </a:r>
            <a:r>
              <a:rPr lang="zh-CN" altLang="en-US" dirty="0"/>
              <a:t>指令的计算结果，因此会阻塞三个时钟周期，直到第一条指令将计算结果写回到</a:t>
            </a:r>
            <a:r>
              <a:rPr lang="en-US" altLang="zh-CN" dirty="0"/>
              <a:t>$t3</a:t>
            </a:r>
            <a:r>
              <a:rPr lang="zh-CN" altLang="en-US" dirty="0"/>
              <a:t>中，才能继续执行第二条指令。</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但是我们观察第三条指令发现，它的执行与前两条指令并没有依赖关系，如果在阻塞期间让第三条指令先执行，并不会引发任何冒险。这种情况下，如果我们采用动态调度的流水线，在第二条指令被阻塞的情况下，允许第三条指令越过尚未执行的第二条指令提前执行，就能降低这段代码的整体运行时间。</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53</a:t>
            </a:fld>
            <a:endParaRPr lang="zh-CN" altLang="en-US"/>
          </a:p>
        </p:txBody>
      </p:sp>
    </p:spTree>
    <p:extLst>
      <p:ext uri="{BB962C8B-B14F-4D97-AF65-F5344CB8AC3E}">
        <p14:creationId xmlns:p14="http://schemas.microsoft.com/office/powerpoint/2010/main" val="787331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举一个简单的例子，以展示双发射流水线会引发的阻塞。如图所示，这里我们规定只有两条指令都不被阻塞时，它们才会同时执行，因此第</a:t>
            </a:r>
            <a:r>
              <a:rPr lang="en-US" altLang="zh-CN" dirty="0"/>
              <a:t>3</a:t>
            </a:r>
            <a:r>
              <a:rPr lang="zh-CN" altLang="en-US" dirty="0"/>
              <a:t>条指令和第</a:t>
            </a:r>
            <a:r>
              <a:rPr lang="en-US" altLang="zh-CN" dirty="0"/>
              <a:t>7</a:t>
            </a:r>
            <a:r>
              <a:rPr lang="zh-CN" altLang="en-US" dirty="0"/>
              <a:t>条指令会发生陪同阻塞。第</a:t>
            </a:r>
            <a:r>
              <a:rPr lang="en-US" altLang="zh-CN" dirty="0"/>
              <a:t>5</a:t>
            </a:r>
            <a:r>
              <a:rPr lang="zh-CN" altLang="en-US" dirty="0"/>
              <a:t>条指令与第</a:t>
            </a:r>
            <a:r>
              <a:rPr lang="en-US" altLang="zh-CN" dirty="0"/>
              <a:t>6</a:t>
            </a:r>
            <a:r>
              <a:rPr lang="zh-CN" altLang="en-US" dirty="0"/>
              <a:t>条指令没有发生陪同阻塞，因为这两条指令间存在数据冒险，第</a:t>
            </a:r>
            <a:r>
              <a:rPr lang="en-US" altLang="zh-CN" dirty="0"/>
              <a:t>6</a:t>
            </a:r>
            <a:r>
              <a:rPr lang="zh-CN" altLang="en-US" dirty="0"/>
              <a:t>条指令的译码阶段需要用到第</a:t>
            </a:r>
            <a:r>
              <a:rPr lang="en-US" altLang="zh-CN" dirty="0"/>
              <a:t>5</a:t>
            </a:r>
            <a:r>
              <a:rPr lang="zh-CN" altLang="en-US" dirty="0"/>
              <a:t>条指令的执行结果，因此第</a:t>
            </a:r>
            <a:r>
              <a:rPr lang="en-US" altLang="zh-CN" dirty="0"/>
              <a:t>5</a:t>
            </a:r>
            <a:r>
              <a:rPr lang="zh-CN" altLang="en-US" dirty="0"/>
              <a:t>条指令先执行，只有第</a:t>
            </a:r>
            <a:r>
              <a:rPr lang="en-US" altLang="zh-CN" dirty="0"/>
              <a:t>6</a:t>
            </a:r>
            <a:r>
              <a:rPr lang="zh-CN" altLang="en-US" dirty="0"/>
              <a:t>条指令因为数据冒险被阻塞。</a:t>
            </a:r>
            <a:endParaRPr lang="en-US" altLang="zh-CN" sz="1800" dirty="0"/>
          </a:p>
          <a:p>
            <a:pPr marL="530225" lvl="1" indent="0" algn="just">
              <a:buNone/>
            </a:pPr>
            <a:endParaRPr lang="zh-CN" altLang="en-US" dirty="0"/>
          </a:p>
          <a:p>
            <a:pPr marL="0" indent="0">
              <a:buNone/>
            </a:pP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54</a:t>
            </a:fld>
            <a:endParaRPr lang="zh-CN" altLang="en-US"/>
          </a:p>
        </p:txBody>
      </p:sp>
      <p:cxnSp>
        <p:nvCxnSpPr>
          <p:cNvPr id="5" name="直接箭头连接符 4">
            <a:extLst>
              <a:ext uri="{FF2B5EF4-FFF2-40B4-BE49-F238E27FC236}">
                <a16:creationId xmlns:a16="http://schemas.microsoft.com/office/drawing/2014/main" id="{E8F2739D-826F-4416-AAE3-E579F430E5F3}"/>
              </a:ext>
            </a:extLst>
          </p:cNvPr>
          <p:cNvCxnSpPr>
            <a:cxnSpLocks/>
          </p:cNvCxnSpPr>
          <p:nvPr/>
        </p:nvCxnSpPr>
        <p:spPr>
          <a:xfrm>
            <a:off x="2976878" y="3480198"/>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35B31DFA-817F-473E-A020-3F98849256AF}"/>
              </a:ext>
            </a:extLst>
          </p:cNvPr>
          <p:cNvCxnSpPr>
            <a:cxnSpLocks/>
          </p:cNvCxnSpPr>
          <p:nvPr/>
        </p:nvCxnSpPr>
        <p:spPr>
          <a:xfrm>
            <a:off x="1017598" y="3808718"/>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41E95ED2-C3F2-46F9-A490-1A4F2E3669D3}"/>
              </a:ext>
            </a:extLst>
          </p:cNvPr>
          <p:cNvSpPr/>
          <p:nvPr/>
        </p:nvSpPr>
        <p:spPr>
          <a:xfrm>
            <a:off x="1265180" y="3255139"/>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9" name="矩形 8">
            <a:extLst>
              <a:ext uri="{FF2B5EF4-FFF2-40B4-BE49-F238E27FC236}">
                <a16:creationId xmlns:a16="http://schemas.microsoft.com/office/drawing/2014/main" id="{EECA5387-7C5E-4897-A6C2-A83318BB6202}"/>
              </a:ext>
            </a:extLst>
          </p:cNvPr>
          <p:cNvSpPr/>
          <p:nvPr/>
        </p:nvSpPr>
        <p:spPr>
          <a:xfrm>
            <a:off x="305314" y="3261330"/>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0" name="矩形 9">
            <a:extLst>
              <a:ext uri="{FF2B5EF4-FFF2-40B4-BE49-F238E27FC236}">
                <a16:creationId xmlns:a16="http://schemas.microsoft.com/office/drawing/2014/main" id="{4FA7C98D-68D7-421A-AFCD-7BDAA0F020C9}"/>
              </a:ext>
            </a:extLst>
          </p:cNvPr>
          <p:cNvSpPr/>
          <p:nvPr/>
        </p:nvSpPr>
        <p:spPr>
          <a:xfrm>
            <a:off x="2976878"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1" name="矩形 10">
            <a:extLst>
              <a:ext uri="{FF2B5EF4-FFF2-40B4-BE49-F238E27FC236}">
                <a16:creationId xmlns:a16="http://schemas.microsoft.com/office/drawing/2014/main" id="{98B88E96-AF8A-4935-9420-92030C1F9D89}"/>
              </a:ext>
            </a:extLst>
          </p:cNvPr>
          <p:cNvSpPr/>
          <p:nvPr/>
        </p:nvSpPr>
        <p:spPr>
          <a:xfrm>
            <a:off x="3669207"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2" name="矩形 11">
            <a:extLst>
              <a:ext uri="{FF2B5EF4-FFF2-40B4-BE49-F238E27FC236}">
                <a16:creationId xmlns:a16="http://schemas.microsoft.com/office/drawing/2014/main" id="{765B48F8-CF3A-48C3-818C-0534F4C97243}"/>
              </a:ext>
            </a:extLst>
          </p:cNvPr>
          <p:cNvSpPr/>
          <p:nvPr/>
        </p:nvSpPr>
        <p:spPr>
          <a:xfrm>
            <a:off x="4361536"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3" name="矩形 12">
            <a:extLst>
              <a:ext uri="{FF2B5EF4-FFF2-40B4-BE49-F238E27FC236}">
                <a16:creationId xmlns:a16="http://schemas.microsoft.com/office/drawing/2014/main" id="{B43DB6D8-F04D-4F64-A995-E841FDF57217}"/>
              </a:ext>
            </a:extLst>
          </p:cNvPr>
          <p:cNvSpPr/>
          <p:nvPr/>
        </p:nvSpPr>
        <p:spPr>
          <a:xfrm>
            <a:off x="5053866" y="3704630"/>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4" name="矩形 13">
            <a:extLst>
              <a:ext uri="{FF2B5EF4-FFF2-40B4-BE49-F238E27FC236}">
                <a16:creationId xmlns:a16="http://schemas.microsoft.com/office/drawing/2014/main" id="{4386207C-059A-4AA8-9869-24F233316A7E}"/>
              </a:ext>
            </a:extLst>
          </p:cNvPr>
          <p:cNvSpPr/>
          <p:nvPr/>
        </p:nvSpPr>
        <p:spPr>
          <a:xfrm>
            <a:off x="367142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5" name="矩形 14">
            <a:extLst>
              <a:ext uri="{FF2B5EF4-FFF2-40B4-BE49-F238E27FC236}">
                <a16:creationId xmlns:a16="http://schemas.microsoft.com/office/drawing/2014/main" id="{1DF84F45-1C7F-408D-A96B-0246ADA7D868}"/>
              </a:ext>
            </a:extLst>
          </p:cNvPr>
          <p:cNvSpPr/>
          <p:nvPr/>
        </p:nvSpPr>
        <p:spPr>
          <a:xfrm>
            <a:off x="4363751" y="4306403"/>
            <a:ext cx="210924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sp>
        <p:nvSpPr>
          <p:cNvPr id="16" name="矩形 15">
            <a:extLst>
              <a:ext uri="{FF2B5EF4-FFF2-40B4-BE49-F238E27FC236}">
                <a16:creationId xmlns:a16="http://schemas.microsoft.com/office/drawing/2014/main" id="{592BDB4C-30D2-482F-AB7D-3AD0468A35A2}"/>
              </a:ext>
            </a:extLst>
          </p:cNvPr>
          <p:cNvSpPr/>
          <p:nvPr/>
        </p:nvSpPr>
        <p:spPr>
          <a:xfrm>
            <a:off x="7165323"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7" name="矩形 16">
            <a:extLst>
              <a:ext uri="{FF2B5EF4-FFF2-40B4-BE49-F238E27FC236}">
                <a16:creationId xmlns:a16="http://schemas.microsoft.com/office/drawing/2014/main" id="{C1E8CFB7-B4D8-48D8-AF96-9545044355AF}"/>
              </a:ext>
            </a:extLst>
          </p:cNvPr>
          <p:cNvSpPr/>
          <p:nvPr/>
        </p:nvSpPr>
        <p:spPr>
          <a:xfrm>
            <a:off x="785765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8" name="矩形 17">
            <a:extLst>
              <a:ext uri="{FF2B5EF4-FFF2-40B4-BE49-F238E27FC236}">
                <a16:creationId xmlns:a16="http://schemas.microsoft.com/office/drawing/2014/main" id="{E3D307BE-E7C8-4868-A1C8-F32F3AD3359A}"/>
              </a:ext>
            </a:extLst>
          </p:cNvPr>
          <p:cNvSpPr/>
          <p:nvPr/>
        </p:nvSpPr>
        <p:spPr>
          <a:xfrm>
            <a:off x="4357647" y="4903113"/>
            <a:ext cx="2109242" cy="427911"/>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取指阻塞（结构相关）</a:t>
            </a:r>
          </a:p>
        </p:txBody>
      </p:sp>
      <p:sp>
        <p:nvSpPr>
          <p:cNvPr id="19" name="矩形 18">
            <a:extLst>
              <a:ext uri="{FF2B5EF4-FFF2-40B4-BE49-F238E27FC236}">
                <a16:creationId xmlns:a16="http://schemas.microsoft.com/office/drawing/2014/main" id="{BA216BB2-1C5B-40E4-BB23-909D7A9CEDD4}"/>
              </a:ext>
            </a:extLst>
          </p:cNvPr>
          <p:cNvSpPr/>
          <p:nvPr/>
        </p:nvSpPr>
        <p:spPr>
          <a:xfrm>
            <a:off x="9242310" y="4899951"/>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0" name="矩形 19">
            <a:extLst>
              <a:ext uri="{FF2B5EF4-FFF2-40B4-BE49-F238E27FC236}">
                <a16:creationId xmlns:a16="http://schemas.microsoft.com/office/drawing/2014/main" id="{0E82136E-2FE5-4D59-AE19-FC7782CC637B}"/>
              </a:ext>
            </a:extLst>
          </p:cNvPr>
          <p:cNvSpPr/>
          <p:nvPr/>
        </p:nvSpPr>
        <p:spPr>
          <a:xfrm>
            <a:off x="9967677"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1" name="矩形 20">
            <a:extLst>
              <a:ext uri="{FF2B5EF4-FFF2-40B4-BE49-F238E27FC236}">
                <a16:creationId xmlns:a16="http://schemas.microsoft.com/office/drawing/2014/main" id="{58AB3F7E-B3E0-4A2F-BDE0-173E09FBF08F}"/>
              </a:ext>
            </a:extLst>
          </p:cNvPr>
          <p:cNvSpPr/>
          <p:nvPr/>
        </p:nvSpPr>
        <p:spPr>
          <a:xfrm>
            <a:off x="10660006"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2" name="直接连接符 21">
            <a:extLst>
              <a:ext uri="{FF2B5EF4-FFF2-40B4-BE49-F238E27FC236}">
                <a16:creationId xmlns:a16="http://schemas.microsoft.com/office/drawing/2014/main" id="{8116F707-22AA-44E5-B57C-06352B993F85}"/>
              </a:ext>
            </a:extLst>
          </p:cNvPr>
          <p:cNvCxnSpPr/>
          <p:nvPr/>
        </p:nvCxnSpPr>
        <p:spPr>
          <a:xfrm>
            <a:off x="3669207" y="348019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E6686BC-945F-4D38-83E3-B6F7D43A7443}"/>
              </a:ext>
            </a:extLst>
          </p:cNvPr>
          <p:cNvCxnSpPr/>
          <p:nvPr/>
        </p:nvCxnSpPr>
        <p:spPr>
          <a:xfrm flipV="1">
            <a:off x="36692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17A530-DD78-4518-AAFF-F00E88AE0979}"/>
              </a:ext>
            </a:extLst>
          </p:cNvPr>
          <p:cNvCxnSpPr/>
          <p:nvPr/>
        </p:nvCxnSpPr>
        <p:spPr>
          <a:xfrm flipV="1">
            <a:off x="4361536"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64E0FE0-BD69-4949-99C9-D2F588EAD23C}"/>
              </a:ext>
            </a:extLst>
          </p:cNvPr>
          <p:cNvCxnSpPr/>
          <p:nvPr/>
        </p:nvCxnSpPr>
        <p:spPr>
          <a:xfrm flipV="1">
            <a:off x="5055971"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ADEA1DD-BB4C-44B5-B570-5C2F68185C77}"/>
              </a:ext>
            </a:extLst>
          </p:cNvPr>
          <p:cNvCxnSpPr>
            <a:cxnSpLocks/>
          </p:cNvCxnSpPr>
          <p:nvPr/>
        </p:nvCxnSpPr>
        <p:spPr>
          <a:xfrm flipV="1">
            <a:off x="57461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55266E2-E1DD-4D68-9CD4-F8C014615B53}"/>
              </a:ext>
            </a:extLst>
          </p:cNvPr>
          <p:cNvCxnSpPr/>
          <p:nvPr/>
        </p:nvCxnSpPr>
        <p:spPr>
          <a:xfrm flipV="1">
            <a:off x="6444592"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3E52F5B-5FA4-419B-8BA1-23775A3CD964}"/>
              </a:ext>
            </a:extLst>
          </p:cNvPr>
          <p:cNvCxnSpPr/>
          <p:nvPr/>
        </p:nvCxnSpPr>
        <p:spPr>
          <a:xfrm flipV="1">
            <a:off x="7139578"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7920223-7124-4D58-BE46-02D588B1150E}"/>
              </a:ext>
            </a:extLst>
          </p:cNvPr>
          <p:cNvCxnSpPr/>
          <p:nvPr/>
        </p:nvCxnSpPr>
        <p:spPr>
          <a:xfrm flipV="1">
            <a:off x="78319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5705D39-E1E8-41BB-81FD-4AEAC2AAF723}"/>
              </a:ext>
            </a:extLst>
          </p:cNvPr>
          <p:cNvCxnSpPr/>
          <p:nvPr/>
        </p:nvCxnSpPr>
        <p:spPr>
          <a:xfrm flipV="1">
            <a:off x="85528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CF9A294-D896-4024-8BAB-C0B5DF9E781C}"/>
              </a:ext>
            </a:extLst>
          </p:cNvPr>
          <p:cNvCxnSpPr/>
          <p:nvPr/>
        </p:nvCxnSpPr>
        <p:spPr>
          <a:xfrm flipV="1">
            <a:off x="9242310" y="3480198"/>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3AE4C5F5-4827-4A77-811D-3801D8B8A993}"/>
              </a:ext>
            </a:extLst>
          </p:cNvPr>
          <p:cNvSpPr/>
          <p:nvPr/>
        </p:nvSpPr>
        <p:spPr>
          <a:xfrm>
            <a:off x="2937288"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3" name="矩形 32">
            <a:extLst>
              <a:ext uri="{FF2B5EF4-FFF2-40B4-BE49-F238E27FC236}">
                <a16:creationId xmlns:a16="http://schemas.microsoft.com/office/drawing/2014/main" id="{2ED99A28-6D68-4547-B8D0-2BA312DDA5C5}"/>
              </a:ext>
            </a:extLst>
          </p:cNvPr>
          <p:cNvSpPr/>
          <p:nvPr/>
        </p:nvSpPr>
        <p:spPr>
          <a:xfrm>
            <a:off x="3649412"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4" name="矩形 33">
            <a:extLst>
              <a:ext uri="{FF2B5EF4-FFF2-40B4-BE49-F238E27FC236}">
                <a16:creationId xmlns:a16="http://schemas.microsoft.com/office/drawing/2014/main" id="{0A3ADC22-2332-47DF-ACEF-2EF10AFB4B28}"/>
              </a:ext>
            </a:extLst>
          </p:cNvPr>
          <p:cNvSpPr/>
          <p:nvPr/>
        </p:nvSpPr>
        <p:spPr>
          <a:xfrm>
            <a:off x="430506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5" name="矩形 34">
            <a:extLst>
              <a:ext uri="{FF2B5EF4-FFF2-40B4-BE49-F238E27FC236}">
                <a16:creationId xmlns:a16="http://schemas.microsoft.com/office/drawing/2014/main" id="{2378E364-28FA-450C-A7A2-E0CC8DD1F419}"/>
              </a:ext>
            </a:extLst>
          </p:cNvPr>
          <p:cNvSpPr/>
          <p:nvPr/>
        </p:nvSpPr>
        <p:spPr>
          <a:xfrm>
            <a:off x="4994478"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6" name="矩形 35">
            <a:extLst>
              <a:ext uri="{FF2B5EF4-FFF2-40B4-BE49-F238E27FC236}">
                <a16:creationId xmlns:a16="http://schemas.microsoft.com/office/drawing/2014/main" id="{047F6053-F89B-4B1D-B123-CA46F3AAE8F1}"/>
              </a:ext>
            </a:extLst>
          </p:cNvPr>
          <p:cNvSpPr/>
          <p:nvPr/>
        </p:nvSpPr>
        <p:spPr>
          <a:xfrm>
            <a:off x="569581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7" name="矩形 36">
            <a:extLst>
              <a:ext uri="{FF2B5EF4-FFF2-40B4-BE49-F238E27FC236}">
                <a16:creationId xmlns:a16="http://schemas.microsoft.com/office/drawing/2014/main" id="{B29A5D5F-5252-4D45-A2CE-455D3BCD5D1A}"/>
              </a:ext>
            </a:extLst>
          </p:cNvPr>
          <p:cNvSpPr/>
          <p:nvPr/>
        </p:nvSpPr>
        <p:spPr>
          <a:xfrm>
            <a:off x="6381395"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38" name="矩形 37">
            <a:extLst>
              <a:ext uri="{FF2B5EF4-FFF2-40B4-BE49-F238E27FC236}">
                <a16:creationId xmlns:a16="http://schemas.microsoft.com/office/drawing/2014/main" id="{920952ED-444A-4E54-ABA9-BA27C34EA3A6}"/>
              </a:ext>
            </a:extLst>
          </p:cNvPr>
          <p:cNvSpPr/>
          <p:nvPr/>
        </p:nvSpPr>
        <p:spPr>
          <a:xfrm>
            <a:off x="705684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39" name="矩形 38">
            <a:extLst>
              <a:ext uri="{FF2B5EF4-FFF2-40B4-BE49-F238E27FC236}">
                <a16:creationId xmlns:a16="http://schemas.microsoft.com/office/drawing/2014/main" id="{E0F9F368-3B02-4118-82C4-31330929B3E8}"/>
              </a:ext>
            </a:extLst>
          </p:cNvPr>
          <p:cNvSpPr/>
          <p:nvPr/>
        </p:nvSpPr>
        <p:spPr>
          <a:xfrm>
            <a:off x="7773122"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0" name="矩形 39">
            <a:extLst>
              <a:ext uri="{FF2B5EF4-FFF2-40B4-BE49-F238E27FC236}">
                <a16:creationId xmlns:a16="http://schemas.microsoft.com/office/drawing/2014/main" id="{C591BD4F-BFC5-4E2C-B4EE-6E3189238ACA}"/>
              </a:ext>
            </a:extLst>
          </p:cNvPr>
          <p:cNvSpPr/>
          <p:nvPr/>
        </p:nvSpPr>
        <p:spPr>
          <a:xfrm>
            <a:off x="8488927" y="308430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1" name="矩形 40">
            <a:extLst>
              <a:ext uri="{FF2B5EF4-FFF2-40B4-BE49-F238E27FC236}">
                <a16:creationId xmlns:a16="http://schemas.microsoft.com/office/drawing/2014/main" id="{3E2148B6-FB24-4E0A-AB26-3C3ECD9711A4}"/>
              </a:ext>
            </a:extLst>
          </p:cNvPr>
          <p:cNvSpPr/>
          <p:nvPr/>
        </p:nvSpPr>
        <p:spPr>
          <a:xfrm>
            <a:off x="5742305"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2" name="矩形 41">
            <a:extLst>
              <a:ext uri="{FF2B5EF4-FFF2-40B4-BE49-F238E27FC236}">
                <a16:creationId xmlns:a16="http://schemas.microsoft.com/office/drawing/2014/main" id="{DCF819D3-6F12-4B18-9C73-8FB0B2E25C8E}"/>
              </a:ext>
            </a:extLst>
          </p:cNvPr>
          <p:cNvSpPr/>
          <p:nvPr/>
        </p:nvSpPr>
        <p:spPr>
          <a:xfrm>
            <a:off x="8549981"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3" name="矩形 42">
            <a:extLst>
              <a:ext uri="{FF2B5EF4-FFF2-40B4-BE49-F238E27FC236}">
                <a16:creationId xmlns:a16="http://schemas.microsoft.com/office/drawing/2014/main" id="{4D90E372-5770-4BB9-AA80-5C4C49A2C319}"/>
              </a:ext>
            </a:extLst>
          </p:cNvPr>
          <p:cNvSpPr/>
          <p:nvPr/>
        </p:nvSpPr>
        <p:spPr>
          <a:xfrm>
            <a:off x="1161286" y="4352663"/>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$r7, $r5, $r6</a:t>
            </a:r>
          </a:p>
        </p:txBody>
      </p:sp>
      <p:sp>
        <p:nvSpPr>
          <p:cNvPr id="44" name="矩形 43">
            <a:extLst>
              <a:ext uri="{FF2B5EF4-FFF2-40B4-BE49-F238E27FC236}">
                <a16:creationId xmlns:a16="http://schemas.microsoft.com/office/drawing/2014/main" id="{16F2EA75-969E-487E-BF85-C0154929710F}"/>
              </a:ext>
            </a:extLst>
          </p:cNvPr>
          <p:cNvSpPr/>
          <p:nvPr/>
        </p:nvSpPr>
        <p:spPr>
          <a:xfrm>
            <a:off x="1175838" y="494937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$r7, $r8</a:t>
            </a:r>
          </a:p>
        </p:txBody>
      </p:sp>
      <p:sp>
        <p:nvSpPr>
          <p:cNvPr id="45" name="矩形 44">
            <a:extLst>
              <a:ext uri="{FF2B5EF4-FFF2-40B4-BE49-F238E27FC236}">
                <a16:creationId xmlns:a16="http://schemas.microsoft.com/office/drawing/2014/main" id="{92A71C94-6CDB-4CF2-9FC1-F4AAB3EC1949}"/>
              </a:ext>
            </a:extLst>
          </p:cNvPr>
          <p:cNvSpPr/>
          <p:nvPr/>
        </p:nvSpPr>
        <p:spPr>
          <a:xfrm>
            <a:off x="6472994"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46" name="矩形 45">
            <a:extLst>
              <a:ext uri="{FF2B5EF4-FFF2-40B4-BE49-F238E27FC236}">
                <a16:creationId xmlns:a16="http://schemas.microsoft.com/office/drawing/2014/main" id="{B1D28244-745D-46A5-8EEF-88A382AC5913}"/>
              </a:ext>
            </a:extLst>
          </p:cNvPr>
          <p:cNvSpPr/>
          <p:nvPr/>
        </p:nvSpPr>
        <p:spPr>
          <a:xfrm>
            <a:off x="7159218" y="4899951"/>
            <a:ext cx="20830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cxnSp>
        <p:nvCxnSpPr>
          <p:cNvPr id="47" name="直接连接符 46">
            <a:extLst>
              <a:ext uri="{FF2B5EF4-FFF2-40B4-BE49-F238E27FC236}">
                <a16:creationId xmlns:a16="http://schemas.microsoft.com/office/drawing/2014/main" id="{CA172328-0D46-494C-B026-EE01D8BFCED0}"/>
              </a:ext>
            </a:extLst>
          </p:cNvPr>
          <p:cNvCxnSpPr>
            <a:cxnSpLocks/>
          </p:cNvCxnSpPr>
          <p:nvPr/>
        </p:nvCxnSpPr>
        <p:spPr>
          <a:xfrm flipV="1">
            <a:off x="9967677" y="3484603"/>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63ECA439-F884-4456-BC01-5343943B24FC}"/>
              </a:ext>
            </a:extLst>
          </p:cNvPr>
          <p:cNvSpPr/>
          <p:nvPr/>
        </p:nvSpPr>
        <p:spPr>
          <a:xfrm>
            <a:off x="921899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49" name="矩形 48">
            <a:extLst>
              <a:ext uri="{FF2B5EF4-FFF2-40B4-BE49-F238E27FC236}">
                <a16:creationId xmlns:a16="http://schemas.microsoft.com/office/drawing/2014/main" id="{BBF6BC3A-1B3E-4663-B605-C996B46814BC}"/>
              </a:ext>
            </a:extLst>
          </p:cNvPr>
          <p:cNvSpPr/>
          <p:nvPr/>
        </p:nvSpPr>
        <p:spPr>
          <a:xfrm>
            <a:off x="6466889" y="4899951"/>
            <a:ext cx="692329" cy="431073"/>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50" name="矩形 49">
            <a:extLst>
              <a:ext uri="{FF2B5EF4-FFF2-40B4-BE49-F238E27FC236}">
                <a16:creationId xmlns:a16="http://schemas.microsoft.com/office/drawing/2014/main" id="{9F7BA701-ADD3-4AB6-9FC3-B408B9BA5B76}"/>
              </a:ext>
            </a:extLst>
          </p:cNvPr>
          <p:cNvSpPr/>
          <p:nvPr/>
        </p:nvSpPr>
        <p:spPr>
          <a:xfrm>
            <a:off x="1175838" y="375595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$r5, $r3, $r4</a:t>
            </a:r>
          </a:p>
        </p:txBody>
      </p:sp>
    </p:spTree>
    <p:extLst>
      <p:ext uri="{BB962C8B-B14F-4D97-AF65-F5344CB8AC3E}">
        <p14:creationId xmlns:p14="http://schemas.microsoft.com/office/powerpoint/2010/main" val="1925009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想要实现动态调度，需要改动原本的流水线过程。</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第一个改动是需要把原本的译码阶段分成两个阶段，分别是</a:t>
            </a:r>
            <a:r>
              <a:rPr lang="zh-CN" altLang="en-US" dirty="0">
                <a:solidFill>
                  <a:srgbClr val="C00000"/>
                </a:solidFill>
              </a:rPr>
              <a:t>“发射”</a:t>
            </a:r>
            <a:r>
              <a:rPr lang="zh-CN" altLang="en-US" dirty="0"/>
              <a:t>阶段和</a:t>
            </a:r>
            <a:r>
              <a:rPr lang="zh-CN" altLang="en-US" dirty="0">
                <a:solidFill>
                  <a:srgbClr val="C00000"/>
                </a:solidFill>
              </a:rPr>
              <a:t>“读操作数”</a:t>
            </a:r>
            <a:r>
              <a:rPr lang="zh-CN" altLang="en-US" dirty="0"/>
              <a:t>阶段。发射阶段要完成指令译码，并检查结构相关；读操作数阶段，如果有数据冒险则需要等待，直到允许读取操作数。</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solidFill>
                  <a:srgbClr val="C00000"/>
                </a:solidFill>
              </a:rPr>
              <a:t>假设让等待读取操作数的指令一直占用译码功能单元，那么后续指令就无法进入执行状态，也无法提前执行</a:t>
            </a:r>
            <a:r>
              <a:rPr lang="zh-CN" altLang="en-US" dirty="0"/>
              <a:t>。因此，我们需要一个结构来存放这些需要等待的指令，一般称之为保留站或者发射队列，它是动态调度中最关键的部件之一。</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solidFill>
                  <a:srgbClr val="C00000"/>
                </a:solidFill>
              </a:rPr>
              <a:t>保留站除了要具有指令存储功能，还需要记录指令之间的相关关系，同时监控其他指令的执行状态</a:t>
            </a:r>
            <a:r>
              <a:rPr lang="zh-CN" altLang="en-US" dirty="0"/>
              <a:t>，这样才能正确控制保留站中指令的执行时间。刚才我们假设指令在读取操作数之前就进入了保留站，这里还有其他可能，比如指令在读取寄存器之后才进入保留站，这时保留站还需要负责更新操作数，以保证运算结果的正确性。</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55</a:t>
            </a:fld>
            <a:endParaRPr lang="zh-CN" altLang="en-US"/>
          </a:p>
        </p:txBody>
      </p:sp>
    </p:spTree>
    <p:extLst>
      <p:ext uri="{BB962C8B-B14F-4D97-AF65-F5344CB8AC3E}">
        <p14:creationId xmlns:p14="http://schemas.microsoft.com/office/powerpoint/2010/main" val="4166524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保留站在处理中过程的位置如图所示，当指令进入保留站后，保留站会保存指令所需的所有信息，包括有效位、就绪位异常信息、控制信息和寄存器源操作数。指令经过原本译码阶段分成的“发射”阶段和“读操作数”阶段，就可以进入保留站。保留站会在每个时钟周期选择一条没有被阻塞的指令，送往执行单元，这个动作叫作“发射”。</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56</a:t>
            </a:fld>
            <a:endParaRPr lang="zh-CN" altLang="en-US"/>
          </a:p>
        </p:txBody>
      </p:sp>
      <p:sp>
        <p:nvSpPr>
          <p:cNvPr id="3" name="矩形 2">
            <a:extLst>
              <a:ext uri="{FF2B5EF4-FFF2-40B4-BE49-F238E27FC236}">
                <a16:creationId xmlns:a16="http://schemas.microsoft.com/office/drawing/2014/main" id="{2A86F7C7-9E87-4C71-A336-E936E58BDF75}"/>
              </a:ext>
            </a:extLst>
          </p:cNvPr>
          <p:cNvSpPr/>
          <p:nvPr/>
        </p:nvSpPr>
        <p:spPr>
          <a:xfrm>
            <a:off x="4247506" y="2712027"/>
            <a:ext cx="1517073" cy="46759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取指译码</a:t>
            </a:r>
          </a:p>
        </p:txBody>
      </p:sp>
      <p:sp>
        <p:nvSpPr>
          <p:cNvPr id="7" name="矩形 6">
            <a:extLst>
              <a:ext uri="{FF2B5EF4-FFF2-40B4-BE49-F238E27FC236}">
                <a16:creationId xmlns:a16="http://schemas.microsoft.com/office/drawing/2014/main" id="{FC51DF51-115B-48A0-A189-8AD210929DF3}"/>
              </a:ext>
            </a:extLst>
          </p:cNvPr>
          <p:cNvSpPr/>
          <p:nvPr/>
        </p:nvSpPr>
        <p:spPr>
          <a:xfrm>
            <a:off x="4247505" y="3462184"/>
            <a:ext cx="1517073" cy="46759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通用寄存器</a:t>
            </a:r>
          </a:p>
        </p:txBody>
      </p:sp>
      <p:sp>
        <p:nvSpPr>
          <p:cNvPr id="8" name="矩形 7">
            <a:extLst>
              <a:ext uri="{FF2B5EF4-FFF2-40B4-BE49-F238E27FC236}">
                <a16:creationId xmlns:a16="http://schemas.microsoft.com/office/drawing/2014/main" id="{CCCFCB3A-486C-417A-9E76-13501BF559CD}"/>
              </a:ext>
            </a:extLst>
          </p:cNvPr>
          <p:cNvSpPr/>
          <p:nvPr/>
        </p:nvSpPr>
        <p:spPr>
          <a:xfrm>
            <a:off x="3814354" y="4313473"/>
            <a:ext cx="2952205" cy="46759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保留站</a:t>
            </a:r>
          </a:p>
        </p:txBody>
      </p:sp>
      <p:sp>
        <p:nvSpPr>
          <p:cNvPr id="9" name="矩形 8">
            <a:extLst>
              <a:ext uri="{FF2B5EF4-FFF2-40B4-BE49-F238E27FC236}">
                <a16:creationId xmlns:a16="http://schemas.microsoft.com/office/drawing/2014/main" id="{AE6F2370-B3B2-4CCB-9429-DB8817210CDC}"/>
              </a:ext>
            </a:extLst>
          </p:cNvPr>
          <p:cNvSpPr/>
          <p:nvPr/>
        </p:nvSpPr>
        <p:spPr>
          <a:xfrm>
            <a:off x="4212987" y="5171115"/>
            <a:ext cx="1517073" cy="46759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功能单元</a:t>
            </a:r>
          </a:p>
        </p:txBody>
      </p:sp>
      <p:sp>
        <p:nvSpPr>
          <p:cNvPr id="10" name="矩形 9">
            <a:extLst>
              <a:ext uri="{FF2B5EF4-FFF2-40B4-BE49-F238E27FC236}">
                <a16:creationId xmlns:a16="http://schemas.microsoft.com/office/drawing/2014/main" id="{6B2A8689-8282-407D-A15D-25DAB5E25028}"/>
              </a:ext>
            </a:extLst>
          </p:cNvPr>
          <p:cNvSpPr/>
          <p:nvPr/>
        </p:nvSpPr>
        <p:spPr>
          <a:xfrm>
            <a:off x="4247505" y="6053027"/>
            <a:ext cx="1517073" cy="46759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提交单元</a:t>
            </a:r>
          </a:p>
        </p:txBody>
      </p:sp>
      <p:cxnSp>
        <p:nvCxnSpPr>
          <p:cNvPr id="11" name="直接箭头连接符 10">
            <a:extLst>
              <a:ext uri="{FF2B5EF4-FFF2-40B4-BE49-F238E27FC236}">
                <a16:creationId xmlns:a16="http://schemas.microsoft.com/office/drawing/2014/main" id="{7513301B-F13C-4A21-9165-E0D909FD9B43}"/>
              </a:ext>
            </a:extLst>
          </p:cNvPr>
          <p:cNvCxnSpPr>
            <a:stCxn id="3" idx="2"/>
            <a:endCxn id="7" idx="0"/>
          </p:cNvCxnSpPr>
          <p:nvPr/>
        </p:nvCxnSpPr>
        <p:spPr>
          <a:xfrm flipH="1">
            <a:off x="5006042" y="3179618"/>
            <a:ext cx="1" cy="28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7CEC76C1-6DB0-425B-84CF-AB2F2437A3AD}"/>
              </a:ext>
            </a:extLst>
          </p:cNvPr>
          <p:cNvCxnSpPr>
            <a:cxnSpLocks/>
          </p:cNvCxnSpPr>
          <p:nvPr/>
        </p:nvCxnSpPr>
        <p:spPr>
          <a:xfrm flipH="1">
            <a:off x="5006041" y="3938603"/>
            <a:ext cx="1" cy="374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999B719B-C76D-4B82-901D-ADCB16139B8A}"/>
              </a:ext>
            </a:extLst>
          </p:cNvPr>
          <p:cNvCxnSpPr>
            <a:cxnSpLocks/>
          </p:cNvCxnSpPr>
          <p:nvPr/>
        </p:nvCxnSpPr>
        <p:spPr>
          <a:xfrm flipH="1">
            <a:off x="5006041" y="4781064"/>
            <a:ext cx="1" cy="374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B2D57AC0-132D-49DA-8FA3-BBDAE50D5F3F}"/>
              </a:ext>
            </a:extLst>
          </p:cNvPr>
          <p:cNvCxnSpPr>
            <a:cxnSpLocks/>
          </p:cNvCxnSpPr>
          <p:nvPr/>
        </p:nvCxnSpPr>
        <p:spPr>
          <a:xfrm flipH="1">
            <a:off x="4971523" y="5619024"/>
            <a:ext cx="1" cy="40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连接符: 肘形 18">
            <a:extLst>
              <a:ext uri="{FF2B5EF4-FFF2-40B4-BE49-F238E27FC236}">
                <a16:creationId xmlns:a16="http://schemas.microsoft.com/office/drawing/2014/main" id="{A00497D8-CC73-4EBD-912B-079D6F71B4DB}"/>
              </a:ext>
            </a:extLst>
          </p:cNvPr>
          <p:cNvCxnSpPr>
            <a:stCxn id="10" idx="1"/>
            <a:endCxn id="8" idx="1"/>
          </p:cNvCxnSpPr>
          <p:nvPr/>
        </p:nvCxnSpPr>
        <p:spPr>
          <a:xfrm rot="10800000">
            <a:off x="3814355" y="4547269"/>
            <a:ext cx="433151" cy="1739554"/>
          </a:xfrm>
          <a:prstGeom prst="bentConnector3">
            <a:avLst>
              <a:gd name="adj1" fmla="val 152776"/>
            </a:avLst>
          </a:prstGeom>
          <a:ln>
            <a:tailEnd type="triangle"/>
          </a:ln>
        </p:spPr>
        <p:style>
          <a:lnRef idx="1">
            <a:schemeClr val="dk1"/>
          </a:lnRef>
          <a:fillRef idx="0">
            <a:schemeClr val="dk1"/>
          </a:fillRef>
          <a:effectRef idx="0">
            <a:schemeClr val="dk1"/>
          </a:effectRef>
          <a:fontRef idx="minor">
            <a:schemeClr val="tx1"/>
          </a:fontRef>
        </p:style>
      </p:cxnSp>
      <p:cxnSp>
        <p:nvCxnSpPr>
          <p:cNvPr id="21" name="连接符: 肘形 20">
            <a:extLst>
              <a:ext uri="{FF2B5EF4-FFF2-40B4-BE49-F238E27FC236}">
                <a16:creationId xmlns:a16="http://schemas.microsoft.com/office/drawing/2014/main" id="{3FBEFA76-7F66-43D6-8A72-91D29607A7A4}"/>
              </a:ext>
            </a:extLst>
          </p:cNvPr>
          <p:cNvCxnSpPr>
            <a:cxnSpLocks/>
          </p:cNvCxnSpPr>
          <p:nvPr/>
        </p:nvCxnSpPr>
        <p:spPr>
          <a:xfrm rot="5400000" flipH="1" flipV="1">
            <a:off x="3496998" y="3796761"/>
            <a:ext cx="851288" cy="64972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a:extLst>
              <a:ext uri="{FF2B5EF4-FFF2-40B4-BE49-F238E27FC236}">
                <a16:creationId xmlns:a16="http://schemas.microsoft.com/office/drawing/2014/main" id="{D053AEFB-A216-4EC8-817F-F5CAEE1B8B86}"/>
              </a:ext>
            </a:extLst>
          </p:cNvPr>
          <p:cNvCxnSpPr>
            <a:cxnSpLocks/>
            <a:endCxn id="8" idx="3"/>
          </p:cNvCxnSpPr>
          <p:nvPr/>
        </p:nvCxnSpPr>
        <p:spPr>
          <a:xfrm>
            <a:off x="5006041" y="3320901"/>
            <a:ext cx="1760518" cy="1226368"/>
          </a:xfrm>
          <a:prstGeom prst="bentConnector3">
            <a:avLst>
              <a:gd name="adj1" fmla="val 112985"/>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3093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想要实现一个保留站，最核心的就是设计一个调度算法来挑选未被阻塞的指令。由于在动态调度中，指令是乱序执行的，因此与指令顺序执行时只需要考虑</a:t>
            </a:r>
            <a:r>
              <a:rPr lang="en-US" altLang="zh-CN" dirty="0"/>
              <a:t>RAW</a:t>
            </a:r>
            <a:r>
              <a:rPr lang="zh-CN" altLang="en-US" dirty="0"/>
              <a:t>数据冒险不同，这里可能产生</a:t>
            </a:r>
            <a:r>
              <a:rPr lang="en-US" altLang="zh-CN" dirty="0"/>
              <a:t>WAR</a:t>
            </a:r>
            <a:r>
              <a:rPr lang="zh-CN" altLang="en-US" dirty="0"/>
              <a:t>和</a:t>
            </a:r>
            <a:r>
              <a:rPr lang="en-US" altLang="zh-CN" dirty="0"/>
              <a:t>WAW</a:t>
            </a:r>
            <a:r>
              <a:rPr lang="zh-CN" altLang="en-US" dirty="0"/>
              <a:t>的数据冒险。</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下面是</a:t>
            </a:r>
            <a:r>
              <a:rPr lang="en-US" altLang="zh-CN" dirty="0"/>
              <a:t>WAR</a:t>
            </a:r>
            <a:r>
              <a:rPr lang="zh-CN" altLang="en-US" dirty="0"/>
              <a:t>数据冒险的例子：</a:t>
            </a:r>
            <a:endParaRPr lang="fr-FR" altLang="zh-CN" dirty="0"/>
          </a:p>
          <a:p>
            <a:pPr marL="1273175" lvl="2" indent="-285750">
              <a:buFont typeface="Wingdings" pitchFamily="2" charset="2"/>
              <a:buChar char="u"/>
            </a:pPr>
            <a:r>
              <a:rPr lang="pt-BR" altLang="zh-CN" dirty="0"/>
              <a:t>div.w $r7, $r6, $r5</a:t>
            </a:r>
          </a:p>
          <a:p>
            <a:pPr marL="1273175" lvl="2" indent="-285750">
              <a:buFont typeface="Wingdings" pitchFamily="2" charset="2"/>
              <a:buChar char="u"/>
            </a:pPr>
            <a:r>
              <a:rPr lang="pt-BR" altLang="zh-CN" dirty="0"/>
              <a:t>add.w $r4, $r7, $r3</a:t>
            </a:r>
          </a:p>
          <a:p>
            <a:pPr marL="1273175" lvl="2" indent="-285750">
              <a:buFont typeface="Wingdings" pitchFamily="2" charset="2"/>
              <a:buChar char="u"/>
            </a:pPr>
            <a:r>
              <a:rPr lang="pt-BR" altLang="zh-CN" dirty="0"/>
              <a:t>sub.w $r3, $r8, $r9</a:t>
            </a:r>
          </a:p>
          <a:p>
            <a:pPr marL="1273175" lvl="2" indent="-285750">
              <a:buFont typeface="Wingdings" pitchFamily="2" charset="2"/>
              <a:buChar char="u"/>
            </a:pPr>
            <a:endParaRPr lang="pt-BR" altLang="zh-CN" dirty="0"/>
          </a:p>
          <a:p>
            <a:pPr marL="815975" lvl="1" indent="-285750">
              <a:buFont typeface="Arial" panose="020B0604020202020204" pitchFamily="34" charset="0"/>
              <a:buChar char="•"/>
            </a:pPr>
            <a:r>
              <a:rPr lang="zh-CN" altLang="en-US" dirty="0"/>
              <a:t>下面是</a:t>
            </a:r>
            <a:r>
              <a:rPr lang="en-US" altLang="zh-CN" dirty="0"/>
              <a:t>WAW</a:t>
            </a:r>
            <a:r>
              <a:rPr lang="zh-CN" altLang="en-US" dirty="0"/>
              <a:t>数据冒险的例子：</a:t>
            </a:r>
            <a:endParaRPr lang="fr-FR" altLang="zh-CN" dirty="0"/>
          </a:p>
          <a:p>
            <a:pPr marL="1273175" lvl="2" indent="-285750">
              <a:buFont typeface="Wingdings" pitchFamily="2" charset="2"/>
              <a:buChar char="u"/>
            </a:pPr>
            <a:r>
              <a:rPr lang="pt-BR" altLang="zh-CN" dirty="0"/>
              <a:t>div.w $r7, $r6, $r5</a:t>
            </a:r>
          </a:p>
          <a:p>
            <a:pPr marL="1273175" lvl="2" indent="-285750">
              <a:buFont typeface="Wingdings" pitchFamily="2" charset="2"/>
              <a:buChar char="u"/>
            </a:pPr>
            <a:r>
              <a:rPr lang="pt-BR" altLang="zh-CN" dirty="0"/>
              <a:t>add.w $r4, $r7, $r3</a:t>
            </a:r>
          </a:p>
          <a:p>
            <a:pPr marL="1273175" lvl="2" indent="-285750">
              <a:buFont typeface="Wingdings" pitchFamily="2" charset="2"/>
              <a:buChar char="u"/>
            </a:pPr>
            <a:r>
              <a:rPr lang="pt-BR" altLang="zh-CN" dirty="0"/>
              <a:t>sub.w $r4, $r8, $r9</a:t>
            </a:r>
            <a:endParaRPr lang="en-US" altLang="zh-CN" dirty="0"/>
          </a:p>
          <a:p>
            <a:pPr marL="815975" lvl="1" indent="-285750">
              <a:buFont typeface="Arial" panose="020B0604020202020204" pitchFamily="34" charset="0"/>
              <a:buChar char="•"/>
            </a:pP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57</a:t>
            </a:fld>
            <a:endParaRPr lang="zh-CN" altLang="en-US"/>
          </a:p>
        </p:txBody>
      </p:sp>
    </p:spTree>
    <p:extLst>
      <p:ext uri="{BB962C8B-B14F-4D97-AF65-F5344CB8AC3E}">
        <p14:creationId xmlns:p14="http://schemas.microsoft.com/office/powerpoint/2010/main" val="670870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想要实现一个保留站，最核心的就是设计一个调度算法来挑选未被阻塞的指令。由于在动态调度中，指令是乱序执行的，因此与指令顺序执行时只需要考虑</a:t>
            </a:r>
            <a:r>
              <a:rPr lang="en-US" altLang="zh-CN" dirty="0"/>
              <a:t>RAW</a:t>
            </a:r>
            <a:r>
              <a:rPr lang="zh-CN" altLang="en-US" dirty="0"/>
              <a:t>数据冒险不同，这里可能产生</a:t>
            </a:r>
            <a:r>
              <a:rPr lang="en-US" altLang="zh-CN" dirty="0"/>
              <a:t>WAR</a:t>
            </a:r>
            <a:r>
              <a:rPr lang="zh-CN" altLang="en-US" dirty="0"/>
              <a:t>和</a:t>
            </a:r>
            <a:r>
              <a:rPr lang="en-US" altLang="zh-CN" dirty="0"/>
              <a:t>WAW</a:t>
            </a:r>
            <a:r>
              <a:rPr lang="zh-CN" altLang="en-US" dirty="0"/>
              <a:t>的数据冒险。</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下面是</a:t>
            </a:r>
            <a:r>
              <a:rPr lang="en-US" altLang="zh-CN" dirty="0"/>
              <a:t>WAR</a:t>
            </a:r>
            <a:r>
              <a:rPr lang="zh-CN" altLang="en-US" dirty="0"/>
              <a:t>数据冒险的例子：</a:t>
            </a:r>
            <a:endParaRPr lang="fr-FR" altLang="zh-CN" dirty="0"/>
          </a:p>
          <a:p>
            <a:pPr marL="1273175" lvl="2" indent="-285750">
              <a:buFont typeface="Wingdings" pitchFamily="2" charset="2"/>
              <a:buChar char="u"/>
            </a:pPr>
            <a:r>
              <a:rPr lang="pt-BR" altLang="zh-CN" dirty="0"/>
              <a:t>div.w </a:t>
            </a:r>
            <a:r>
              <a:rPr lang="pt-BR" altLang="zh-CN" dirty="0">
                <a:solidFill>
                  <a:srgbClr val="C00000"/>
                </a:solidFill>
              </a:rPr>
              <a:t>$r7</a:t>
            </a:r>
            <a:r>
              <a:rPr lang="pt-BR" altLang="zh-CN" dirty="0"/>
              <a:t>, $r6, $r5</a:t>
            </a:r>
          </a:p>
          <a:p>
            <a:pPr marL="1273175" lvl="2" indent="-285750">
              <a:buFont typeface="Wingdings" pitchFamily="2" charset="2"/>
              <a:buChar char="u"/>
            </a:pPr>
            <a:r>
              <a:rPr lang="pt-BR" altLang="zh-CN" dirty="0"/>
              <a:t>add.w $r4, </a:t>
            </a:r>
            <a:r>
              <a:rPr lang="pt-BR" altLang="zh-CN" dirty="0">
                <a:solidFill>
                  <a:srgbClr val="C00000"/>
                </a:solidFill>
              </a:rPr>
              <a:t>$r7</a:t>
            </a:r>
            <a:r>
              <a:rPr lang="pt-BR" altLang="zh-CN" dirty="0"/>
              <a:t>, </a:t>
            </a:r>
            <a:r>
              <a:rPr lang="pt-BR" altLang="zh-CN" dirty="0">
                <a:solidFill>
                  <a:srgbClr val="002060"/>
                </a:solidFill>
              </a:rPr>
              <a:t>$r3</a:t>
            </a:r>
          </a:p>
          <a:p>
            <a:pPr marL="1273175" lvl="2" indent="-285750">
              <a:buFont typeface="Wingdings" pitchFamily="2" charset="2"/>
              <a:buChar char="u"/>
            </a:pPr>
            <a:r>
              <a:rPr lang="pt-BR" altLang="zh-CN" dirty="0"/>
              <a:t>sub.w </a:t>
            </a:r>
            <a:r>
              <a:rPr lang="pt-BR" altLang="zh-CN" dirty="0">
                <a:solidFill>
                  <a:srgbClr val="002060"/>
                </a:solidFill>
              </a:rPr>
              <a:t>$r3</a:t>
            </a:r>
            <a:r>
              <a:rPr lang="pt-BR" altLang="zh-CN" dirty="0"/>
              <a:t>, $r8, $r9</a:t>
            </a:r>
          </a:p>
          <a:p>
            <a:pPr marL="1273175" lvl="2" indent="-285750">
              <a:buFont typeface="Wingdings" pitchFamily="2" charset="2"/>
              <a:buChar char="u"/>
            </a:pPr>
            <a:endParaRPr lang="pt-BR" altLang="zh-CN" dirty="0"/>
          </a:p>
          <a:p>
            <a:pPr marL="815975" lvl="1" indent="-285750">
              <a:buFont typeface="Arial" panose="020B0604020202020204" pitchFamily="34" charset="0"/>
              <a:buChar char="•"/>
            </a:pPr>
            <a:r>
              <a:rPr lang="zh-CN" altLang="en-US" dirty="0"/>
              <a:t>下面是</a:t>
            </a:r>
            <a:r>
              <a:rPr lang="en-US" altLang="zh-CN" dirty="0"/>
              <a:t>WAW</a:t>
            </a:r>
            <a:r>
              <a:rPr lang="zh-CN" altLang="en-US" dirty="0"/>
              <a:t>数据冒险的例子：</a:t>
            </a:r>
            <a:endParaRPr lang="fr-FR" altLang="zh-CN" dirty="0"/>
          </a:p>
          <a:p>
            <a:pPr marL="1273175" lvl="2" indent="-285750">
              <a:buFont typeface="Wingdings" pitchFamily="2" charset="2"/>
              <a:buChar char="u"/>
            </a:pPr>
            <a:r>
              <a:rPr lang="pt-BR" altLang="zh-CN" dirty="0"/>
              <a:t>div.w </a:t>
            </a:r>
            <a:r>
              <a:rPr lang="pt-BR" altLang="zh-CN" dirty="0">
                <a:solidFill>
                  <a:srgbClr val="C00000"/>
                </a:solidFill>
              </a:rPr>
              <a:t>$r7</a:t>
            </a:r>
            <a:r>
              <a:rPr lang="pt-BR" altLang="zh-CN" dirty="0"/>
              <a:t>, $r6, $r5</a:t>
            </a:r>
          </a:p>
          <a:p>
            <a:pPr marL="1273175" lvl="2" indent="-285750">
              <a:buFont typeface="Wingdings" pitchFamily="2" charset="2"/>
              <a:buChar char="u"/>
            </a:pPr>
            <a:r>
              <a:rPr lang="pt-BR" altLang="zh-CN" dirty="0"/>
              <a:t>add.w </a:t>
            </a:r>
            <a:r>
              <a:rPr lang="pt-BR" altLang="zh-CN" dirty="0">
                <a:solidFill>
                  <a:srgbClr val="002060"/>
                </a:solidFill>
              </a:rPr>
              <a:t>$r4</a:t>
            </a:r>
            <a:r>
              <a:rPr lang="pt-BR" altLang="zh-CN" dirty="0"/>
              <a:t>, </a:t>
            </a:r>
            <a:r>
              <a:rPr lang="pt-BR" altLang="zh-CN" dirty="0">
                <a:solidFill>
                  <a:srgbClr val="C00000"/>
                </a:solidFill>
              </a:rPr>
              <a:t>$r7</a:t>
            </a:r>
            <a:r>
              <a:rPr lang="pt-BR" altLang="zh-CN" dirty="0"/>
              <a:t>, $r3</a:t>
            </a:r>
          </a:p>
          <a:p>
            <a:pPr marL="1273175" lvl="2" indent="-285750">
              <a:buFont typeface="Wingdings" pitchFamily="2" charset="2"/>
              <a:buChar char="u"/>
            </a:pPr>
            <a:r>
              <a:rPr lang="pt-BR" altLang="zh-CN" dirty="0"/>
              <a:t>sub.w </a:t>
            </a:r>
            <a:r>
              <a:rPr lang="pt-BR" altLang="zh-CN" dirty="0">
                <a:solidFill>
                  <a:srgbClr val="002060"/>
                </a:solidFill>
              </a:rPr>
              <a:t>$r4</a:t>
            </a:r>
            <a:r>
              <a:rPr lang="pt-BR" altLang="zh-CN" dirty="0"/>
              <a:t>, $r8, $r9</a:t>
            </a:r>
            <a:endParaRPr lang="en-US" altLang="zh-CN" dirty="0"/>
          </a:p>
          <a:p>
            <a:pPr marL="815975" lvl="1" indent="-285750">
              <a:buFont typeface="Arial" panose="020B0604020202020204" pitchFamily="34" charset="0"/>
              <a:buChar char="•"/>
            </a:pP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58</a:t>
            </a:fld>
            <a:endParaRPr lang="zh-CN" altLang="en-US"/>
          </a:p>
        </p:txBody>
      </p:sp>
      <p:sp>
        <p:nvSpPr>
          <p:cNvPr id="3" name="矩形 2">
            <a:extLst>
              <a:ext uri="{FF2B5EF4-FFF2-40B4-BE49-F238E27FC236}">
                <a16:creationId xmlns:a16="http://schemas.microsoft.com/office/drawing/2014/main" id="{80DBDB97-A869-4234-BCF8-353D007C4D0E}"/>
              </a:ext>
            </a:extLst>
          </p:cNvPr>
          <p:cNvSpPr/>
          <p:nvPr/>
        </p:nvSpPr>
        <p:spPr>
          <a:xfrm>
            <a:off x="4890782" y="2793534"/>
            <a:ext cx="6305405" cy="14429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这里</a:t>
            </a:r>
            <a:r>
              <a:rPr lang="en-US" altLang="zh-CN" sz="1600" dirty="0" err="1">
                <a:solidFill>
                  <a:schemeClr val="tx1"/>
                </a:solidFill>
              </a:rPr>
              <a:t>div.w</a:t>
            </a:r>
            <a:r>
              <a:rPr lang="zh-CN" altLang="en-US" sz="1600" dirty="0">
                <a:solidFill>
                  <a:schemeClr val="tx1"/>
                </a:solidFill>
              </a:rPr>
              <a:t>和</a:t>
            </a:r>
            <a:r>
              <a:rPr lang="en-US" altLang="zh-CN" sz="1600" dirty="0" err="1">
                <a:solidFill>
                  <a:schemeClr val="tx1"/>
                </a:solidFill>
              </a:rPr>
              <a:t>add.w</a:t>
            </a:r>
            <a:r>
              <a:rPr lang="zh-CN" altLang="en-US" sz="1600" dirty="0">
                <a:solidFill>
                  <a:schemeClr val="tx1"/>
                </a:solidFill>
              </a:rPr>
              <a:t>指令间存在</a:t>
            </a:r>
            <a:r>
              <a:rPr lang="en-US" altLang="zh-CN" sz="1600" dirty="0">
                <a:solidFill>
                  <a:schemeClr val="tx1"/>
                </a:solidFill>
              </a:rPr>
              <a:t>WAR</a:t>
            </a:r>
            <a:r>
              <a:rPr lang="zh-CN" altLang="en-US" sz="1600" dirty="0">
                <a:solidFill>
                  <a:schemeClr val="tx1"/>
                </a:solidFill>
              </a:rPr>
              <a:t>冒险，因为</a:t>
            </a:r>
            <a:r>
              <a:rPr lang="en-US" altLang="zh-CN" sz="1600" dirty="0" err="1">
                <a:solidFill>
                  <a:schemeClr val="tx1"/>
                </a:solidFill>
              </a:rPr>
              <a:t>sub.w</a:t>
            </a:r>
            <a:r>
              <a:rPr lang="zh-CN" altLang="en-US" sz="1600" dirty="0">
                <a:solidFill>
                  <a:schemeClr val="tx1"/>
                </a:solidFill>
              </a:rPr>
              <a:t>指令的执行不依赖于</a:t>
            </a:r>
            <a:r>
              <a:rPr lang="en-US" altLang="zh-CN" sz="1600" dirty="0" err="1">
                <a:solidFill>
                  <a:schemeClr val="tx1"/>
                </a:solidFill>
              </a:rPr>
              <a:t>div.w</a:t>
            </a:r>
            <a:r>
              <a:rPr lang="zh-CN" altLang="en-US" sz="1600" dirty="0">
                <a:solidFill>
                  <a:schemeClr val="tx1"/>
                </a:solidFill>
              </a:rPr>
              <a:t>和</a:t>
            </a:r>
            <a:r>
              <a:rPr lang="en-US" altLang="zh-CN" sz="1600" dirty="0" err="1">
                <a:solidFill>
                  <a:schemeClr val="tx1"/>
                </a:solidFill>
              </a:rPr>
              <a:t>add.w</a:t>
            </a:r>
            <a:r>
              <a:rPr lang="zh-CN" altLang="en-US" sz="1600" dirty="0">
                <a:solidFill>
                  <a:schemeClr val="tx1"/>
                </a:solidFill>
              </a:rPr>
              <a:t>指令的运算结果，因此在乱序执行时，</a:t>
            </a:r>
            <a:r>
              <a:rPr lang="en-US" altLang="zh-CN" sz="1600" dirty="0" err="1">
                <a:solidFill>
                  <a:schemeClr val="tx1"/>
                </a:solidFill>
              </a:rPr>
              <a:t>add.w</a:t>
            </a:r>
            <a:r>
              <a:rPr lang="zh-CN" altLang="en-US" sz="1600" dirty="0">
                <a:solidFill>
                  <a:schemeClr val="tx1"/>
                </a:solidFill>
              </a:rPr>
              <a:t>指令需要等待</a:t>
            </a:r>
            <a:r>
              <a:rPr lang="en-US" altLang="zh-CN" sz="1600" dirty="0" err="1">
                <a:solidFill>
                  <a:schemeClr val="tx1"/>
                </a:solidFill>
              </a:rPr>
              <a:t>div.w</a:t>
            </a:r>
            <a:r>
              <a:rPr lang="zh-CN" altLang="en-US" sz="1600" dirty="0">
                <a:solidFill>
                  <a:schemeClr val="tx1"/>
                </a:solidFill>
              </a:rPr>
              <a:t>指令的运算结果，而</a:t>
            </a:r>
            <a:r>
              <a:rPr lang="en-US" altLang="zh-CN" sz="1600" dirty="0" err="1">
                <a:solidFill>
                  <a:schemeClr val="tx1"/>
                </a:solidFill>
              </a:rPr>
              <a:t>sub.w</a:t>
            </a:r>
            <a:r>
              <a:rPr lang="zh-CN" altLang="en-US" sz="1600" dirty="0">
                <a:solidFill>
                  <a:schemeClr val="tx1"/>
                </a:solidFill>
              </a:rPr>
              <a:t>指令可以先于</a:t>
            </a:r>
            <a:r>
              <a:rPr lang="en-US" altLang="zh-CN" sz="1600" dirty="0" err="1">
                <a:solidFill>
                  <a:schemeClr val="tx1"/>
                </a:solidFill>
              </a:rPr>
              <a:t>add.w</a:t>
            </a:r>
            <a:r>
              <a:rPr lang="zh-CN" altLang="en-US" sz="1600" dirty="0">
                <a:solidFill>
                  <a:schemeClr val="tx1"/>
                </a:solidFill>
              </a:rPr>
              <a:t>指令执行。但是由于</a:t>
            </a:r>
            <a:r>
              <a:rPr lang="en-US" altLang="zh-CN" sz="1600" dirty="0" err="1">
                <a:solidFill>
                  <a:schemeClr val="tx1"/>
                </a:solidFill>
              </a:rPr>
              <a:t>add.w</a:t>
            </a:r>
            <a:r>
              <a:rPr lang="zh-CN" altLang="en-US" sz="1600" dirty="0">
                <a:solidFill>
                  <a:schemeClr val="tx1"/>
                </a:solidFill>
              </a:rPr>
              <a:t>指令需要读取寄存器</a:t>
            </a:r>
            <a:r>
              <a:rPr lang="en-US" altLang="zh-CN" sz="1600" dirty="0">
                <a:solidFill>
                  <a:schemeClr val="tx1"/>
                </a:solidFill>
              </a:rPr>
              <a:t>r3</a:t>
            </a:r>
            <a:r>
              <a:rPr lang="zh-CN" altLang="en-US" sz="1600" dirty="0">
                <a:solidFill>
                  <a:schemeClr val="tx1"/>
                </a:solidFill>
              </a:rPr>
              <a:t>的值，而</a:t>
            </a:r>
            <a:r>
              <a:rPr lang="en-US" altLang="zh-CN" sz="1600" dirty="0" err="1">
                <a:solidFill>
                  <a:schemeClr val="tx1"/>
                </a:solidFill>
              </a:rPr>
              <a:t>sub.w</a:t>
            </a:r>
            <a:r>
              <a:rPr lang="zh-CN" altLang="en-US" sz="1600" dirty="0">
                <a:solidFill>
                  <a:schemeClr val="tx1"/>
                </a:solidFill>
              </a:rPr>
              <a:t>指令会更新寄存器</a:t>
            </a:r>
            <a:r>
              <a:rPr lang="en-US" altLang="zh-CN" sz="1600" dirty="0">
                <a:solidFill>
                  <a:schemeClr val="tx1"/>
                </a:solidFill>
              </a:rPr>
              <a:t>r3</a:t>
            </a:r>
            <a:r>
              <a:rPr lang="zh-CN" altLang="en-US" sz="1600" dirty="0">
                <a:solidFill>
                  <a:schemeClr val="tx1"/>
                </a:solidFill>
              </a:rPr>
              <a:t>的值，这时就会产生错误</a:t>
            </a:r>
          </a:p>
        </p:txBody>
      </p:sp>
      <p:sp>
        <p:nvSpPr>
          <p:cNvPr id="7" name="矩形 6">
            <a:extLst>
              <a:ext uri="{FF2B5EF4-FFF2-40B4-BE49-F238E27FC236}">
                <a16:creationId xmlns:a16="http://schemas.microsoft.com/office/drawing/2014/main" id="{7430C967-2BB1-4A13-9513-3C0E9AFD1180}"/>
              </a:ext>
            </a:extLst>
          </p:cNvPr>
          <p:cNvSpPr/>
          <p:nvPr/>
        </p:nvSpPr>
        <p:spPr>
          <a:xfrm>
            <a:off x="4890782" y="4674009"/>
            <a:ext cx="6305405" cy="2074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这里</a:t>
            </a:r>
            <a:r>
              <a:rPr lang="en-US" altLang="zh-CN" sz="1600" dirty="0" err="1">
                <a:solidFill>
                  <a:schemeClr val="tx1"/>
                </a:solidFill>
              </a:rPr>
              <a:t>sub.w</a:t>
            </a:r>
            <a:r>
              <a:rPr lang="zh-CN" altLang="en-US" sz="1600" dirty="0">
                <a:solidFill>
                  <a:schemeClr val="tx1"/>
                </a:solidFill>
              </a:rPr>
              <a:t>和</a:t>
            </a:r>
            <a:r>
              <a:rPr lang="en-US" altLang="zh-CN" sz="1600" dirty="0" err="1">
                <a:solidFill>
                  <a:schemeClr val="tx1"/>
                </a:solidFill>
              </a:rPr>
              <a:t>add.w</a:t>
            </a:r>
            <a:r>
              <a:rPr lang="zh-CN" altLang="en-US" sz="1600" dirty="0">
                <a:solidFill>
                  <a:schemeClr val="tx1"/>
                </a:solidFill>
              </a:rPr>
              <a:t>指令间存在</a:t>
            </a:r>
            <a:r>
              <a:rPr lang="en-US" altLang="zh-CN" sz="1600" dirty="0">
                <a:solidFill>
                  <a:schemeClr val="tx1"/>
                </a:solidFill>
              </a:rPr>
              <a:t>WAW</a:t>
            </a:r>
            <a:r>
              <a:rPr lang="zh-CN" altLang="en-US" sz="1600" dirty="0">
                <a:solidFill>
                  <a:schemeClr val="tx1"/>
                </a:solidFill>
              </a:rPr>
              <a:t>冒险。因为</a:t>
            </a:r>
            <a:r>
              <a:rPr lang="en-US" altLang="zh-CN" sz="1600" dirty="0" err="1">
                <a:solidFill>
                  <a:schemeClr val="tx1"/>
                </a:solidFill>
              </a:rPr>
              <a:t>sub.w</a:t>
            </a:r>
            <a:r>
              <a:rPr lang="zh-CN" altLang="en-US" sz="1600" dirty="0">
                <a:solidFill>
                  <a:schemeClr val="tx1"/>
                </a:solidFill>
              </a:rPr>
              <a:t>指令的执行不依赖于</a:t>
            </a:r>
            <a:r>
              <a:rPr lang="en-US" altLang="zh-CN" sz="1600" dirty="0" err="1">
                <a:solidFill>
                  <a:schemeClr val="tx1"/>
                </a:solidFill>
              </a:rPr>
              <a:t>div.w</a:t>
            </a:r>
            <a:r>
              <a:rPr lang="zh-CN" altLang="en-US" sz="1600" dirty="0">
                <a:solidFill>
                  <a:schemeClr val="tx1"/>
                </a:solidFill>
              </a:rPr>
              <a:t>和</a:t>
            </a:r>
            <a:r>
              <a:rPr lang="en-US" altLang="zh-CN" sz="1600" dirty="0" err="1">
                <a:solidFill>
                  <a:schemeClr val="tx1"/>
                </a:solidFill>
              </a:rPr>
              <a:t>add.w</a:t>
            </a:r>
            <a:r>
              <a:rPr lang="zh-CN" altLang="en-US" sz="1600" dirty="0">
                <a:solidFill>
                  <a:schemeClr val="tx1"/>
                </a:solidFill>
              </a:rPr>
              <a:t>指令的运算结果，因此在乱序执行时，</a:t>
            </a:r>
            <a:r>
              <a:rPr lang="en-US" altLang="zh-CN" sz="1600" dirty="0" err="1">
                <a:solidFill>
                  <a:schemeClr val="tx1"/>
                </a:solidFill>
              </a:rPr>
              <a:t>add.w</a:t>
            </a:r>
            <a:r>
              <a:rPr lang="zh-CN" altLang="en-US" sz="1600" dirty="0">
                <a:solidFill>
                  <a:schemeClr val="tx1"/>
                </a:solidFill>
              </a:rPr>
              <a:t>指令需要等待</a:t>
            </a:r>
            <a:r>
              <a:rPr lang="en-US" altLang="zh-CN" sz="1600" dirty="0" err="1">
                <a:solidFill>
                  <a:schemeClr val="tx1"/>
                </a:solidFill>
              </a:rPr>
              <a:t>div.w</a:t>
            </a:r>
            <a:r>
              <a:rPr lang="zh-CN" altLang="en-US" sz="1600" dirty="0">
                <a:solidFill>
                  <a:schemeClr val="tx1"/>
                </a:solidFill>
              </a:rPr>
              <a:t>指令的运算结果，而</a:t>
            </a:r>
            <a:r>
              <a:rPr lang="en-US" altLang="zh-CN" sz="1600" dirty="0" err="1">
                <a:solidFill>
                  <a:schemeClr val="tx1"/>
                </a:solidFill>
              </a:rPr>
              <a:t>sub.w</a:t>
            </a:r>
            <a:r>
              <a:rPr lang="zh-CN" altLang="en-US" sz="1600" dirty="0">
                <a:solidFill>
                  <a:schemeClr val="tx1"/>
                </a:solidFill>
              </a:rPr>
              <a:t>指令可以先于</a:t>
            </a:r>
            <a:r>
              <a:rPr lang="en-US" altLang="zh-CN" sz="1600" dirty="0" err="1">
                <a:solidFill>
                  <a:schemeClr val="tx1"/>
                </a:solidFill>
              </a:rPr>
              <a:t>add.w</a:t>
            </a:r>
            <a:r>
              <a:rPr lang="zh-CN" altLang="en-US" sz="1600" dirty="0">
                <a:solidFill>
                  <a:schemeClr val="tx1"/>
                </a:solidFill>
              </a:rPr>
              <a:t>指令执行。但是由于</a:t>
            </a:r>
            <a:r>
              <a:rPr lang="en-US" altLang="zh-CN" sz="1600" dirty="0" err="1">
                <a:solidFill>
                  <a:schemeClr val="tx1"/>
                </a:solidFill>
              </a:rPr>
              <a:t>add.w</a:t>
            </a:r>
            <a:r>
              <a:rPr lang="zh-CN" altLang="en-US" sz="1600" dirty="0">
                <a:solidFill>
                  <a:schemeClr val="tx1"/>
                </a:solidFill>
              </a:rPr>
              <a:t>指令和</a:t>
            </a:r>
            <a:r>
              <a:rPr lang="en-US" altLang="zh-CN" sz="1600" dirty="0" err="1">
                <a:solidFill>
                  <a:schemeClr val="tx1"/>
                </a:solidFill>
              </a:rPr>
              <a:t>sub.w</a:t>
            </a:r>
            <a:r>
              <a:rPr lang="zh-CN" altLang="en-US" sz="1600" dirty="0">
                <a:solidFill>
                  <a:schemeClr val="tx1"/>
                </a:solidFill>
              </a:rPr>
              <a:t>指令都会修改寄存器</a:t>
            </a:r>
            <a:r>
              <a:rPr lang="en-US" altLang="zh-CN" sz="1600" dirty="0">
                <a:solidFill>
                  <a:schemeClr val="tx1"/>
                </a:solidFill>
              </a:rPr>
              <a:t>r4</a:t>
            </a:r>
            <a:r>
              <a:rPr lang="zh-CN" altLang="en-US" sz="1600" dirty="0">
                <a:solidFill>
                  <a:schemeClr val="tx1"/>
                </a:solidFill>
              </a:rPr>
              <a:t>的值，而按顺序执行，</a:t>
            </a:r>
            <a:r>
              <a:rPr lang="en-US" altLang="zh-CN" sz="1600" dirty="0" err="1">
                <a:solidFill>
                  <a:schemeClr val="tx1"/>
                </a:solidFill>
              </a:rPr>
              <a:t>sub.w</a:t>
            </a:r>
            <a:r>
              <a:rPr lang="zh-CN" altLang="en-US" sz="1600" dirty="0">
                <a:solidFill>
                  <a:schemeClr val="tx1"/>
                </a:solidFill>
              </a:rPr>
              <a:t>指令运算的结果应该被保存下来，如果</a:t>
            </a:r>
            <a:r>
              <a:rPr lang="en-US" altLang="zh-CN" sz="1600" dirty="0" err="1">
                <a:solidFill>
                  <a:schemeClr val="tx1"/>
                </a:solidFill>
              </a:rPr>
              <a:t>sub.w</a:t>
            </a:r>
            <a:r>
              <a:rPr lang="zh-CN" altLang="en-US" sz="1600" dirty="0">
                <a:solidFill>
                  <a:schemeClr val="tx1"/>
                </a:solidFill>
              </a:rPr>
              <a:t>指令先于</a:t>
            </a:r>
            <a:r>
              <a:rPr lang="en-US" altLang="zh-CN" sz="1600" dirty="0" err="1">
                <a:solidFill>
                  <a:schemeClr val="tx1"/>
                </a:solidFill>
              </a:rPr>
              <a:t>add.w</a:t>
            </a:r>
            <a:r>
              <a:rPr lang="zh-CN" altLang="en-US" sz="1600" dirty="0">
                <a:solidFill>
                  <a:schemeClr val="tx1"/>
                </a:solidFill>
              </a:rPr>
              <a:t>指令执行，最终寄存器</a:t>
            </a:r>
            <a:r>
              <a:rPr lang="en-US" altLang="zh-CN" sz="1600" dirty="0">
                <a:solidFill>
                  <a:schemeClr val="tx1"/>
                </a:solidFill>
              </a:rPr>
              <a:t>r4</a:t>
            </a:r>
            <a:r>
              <a:rPr lang="zh-CN" altLang="en-US" sz="1600" dirty="0">
                <a:solidFill>
                  <a:schemeClr val="tx1"/>
                </a:solidFill>
              </a:rPr>
              <a:t>的值就会保存为</a:t>
            </a:r>
            <a:r>
              <a:rPr lang="en-US" altLang="zh-CN" sz="1600" dirty="0" err="1">
                <a:solidFill>
                  <a:schemeClr val="tx1"/>
                </a:solidFill>
              </a:rPr>
              <a:t>add.w</a:t>
            </a:r>
            <a:r>
              <a:rPr lang="zh-CN" altLang="en-US" sz="1600" dirty="0">
                <a:solidFill>
                  <a:schemeClr val="tx1"/>
                </a:solidFill>
              </a:rPr>
              <a:t>指令的运算结果，这时</a:t>
            </a:r>
            <a:r>
              <a:rPr lang="en-US" altLang="zh-CN" sz="1600" dirty="0" err="1">
                <a:solidFill>
                  <a:schemeClr val="tx1"/>
                </a:solidFill>
              </a:rPr>
              <a:t>sub.w</a:t>
            </a:r>
            <a:r>
              <a:rPr lang="zh-CN" altLang="en-US" sz="1600" dirty="0">
                <a:solidFill>
                  <a:schemeClr val="tx1"/>
                </a:solidFill>
              </a:rPr>
              <a:t>指令之后读取寄存器</a:t>
            </a:r>
            <a:r>
              <a:rPr lang="en-US" altLang="zh-CN" sz="1600" dirty="0">
                <a:solidFill>
                  <a:schemeClr val="tx1"/>
                </a:solidFill>
              </a:rPr>
              <a:t>r4</a:t>
            </a:r>
            <a:r>
              <a:rPr lang="zh-CN" altLang="en-US" sz="1600" dirty="0">
                <a:solidFill>
                  <a:schemeClr val="tx1"/>
                </a:solidFill>
              </a:rPr>
              <a:t>的指令就会读取到错误的值。</a:t>
            </a:r>
          </a:p>
        </p:txBody>
      </p:sp>
      <p:cxnSp>
        <p:nvCxnSpPr>
          <p:cNvPr id="8" name="直接箭头连接符 7">
            <a:extLst>
              <a:ext uri="{FF2B5EF4-FFF2-40B4-BE49-F238E27FC236}">
                <a16:creationId xmlns:a16="http://schemas.microsoft.com/office/drawing/2014/main" id="{05DCE5DC-57B2-48A9-A807-1A9800D81D8B}"/>
              </a:ext>
            </a:extLst>
          </p:cNvPr>
          <p:cNvCxnSpPr>
            <a:stCxn id="3" idx="1"/>
          </p:cNvCxnSpPr>
          <p:nvPr/>
        </p:nvCxnSpPr>
        <p:spPr>
          <a:xfrm flipH="1">
            <a:off x="3464653" y="3514987"/>
            <a:ext cx="1426129" cy="11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9054FB81-A7D3-49F6-BE08-E7810809200F}"/>
              </a:ext>
            </a:extLst>
          </p:cNvPr>
          <p:cNvCxnSpPr/>
          <p:nvPr/>
        </p:nvCxnSpPr>
        <p:spPr>
          <a:xfrm flipH="1">
            <a:off x="3464653" y="5395462"/>
            <a:ext cx="1426129" cy="11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25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想要解决</a:t>
            </a:r>
            <a:r>
              <a:rPr lang="en-US" altLang="zh-CN" dirty="0"/>
              <a:t>WAR</a:t>
            </a:r>
            <a:r>
              <a:rPr lang="zh-CN" altLang="en-US" dirty="0"/>
              <a:t>和</a:t>
            </a:r>
            <a:r>
              <a:rPr lang="en-US" altLang="zh-CN" dirty="0"/>
              <a:t>WAW</a:t>
            </a:r>
            <a:r>
              <a:rPr lang="zh-CN" altLang="en-US" dirty="0"/>
              <a:t>冒险，最基本的方法当然是阻塞。我们规定，如果一条指令与前面尚未执行完毕的指令间存在</a:t>
            </a:r>
            <a:r>
              <a:rPr lang="en-US" altLang="zh-CN" dirty="0"/>
              <a:t>WAR</a:t>
            </a:r>
            <a:r>
              <a:rPr lang="zh-CN" altLang="en-US" dirty="0"/>
              <a:t>或者</a:t>
            </a:r>
            <a:r>
              <a:rPr lang="en-US" altLang="zh-CN" dirty="0"/>
              <a:t>WAW</a:t>
            </a:r>
            <a:r>
              <a:rPr lang="zh-CN" altLang="en-US" dirty="0"/>
              <a:t>冒险，那么就阻塞它，直到与之冲突的指令执行完毕。这种阻塞的方法又被称之为记分板办法。</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一种更好的解决办法，称为寄存器重命名。寄存器重命名是基于这样一种思想产生的：不论是</a:t>
            </a:r>
            <a:r>
              <a:rPr lang="en-US" altLang="zh-CN" dirty="0"/>
              <a:t>WAR</a:t>
            </a:r>
            <a:r>
              <a:rPr lang="zh-CN" altLang="en-US" dirty="0"/>
              <a:t>还是</a:t>
            </a:r>
            <a:r>
              <a:rPr lang="en-US" altLang="zh-CN" dirty="0"/>
              <a:t>WAW</a:t>
            </a:r>
            <a:r>
              <a:rPr lang="zh-CN" altLang="en-US" dirty="0"/>
              <a:t>，都是后续写入的内容覆盖了之前的内容，因而导致数据错误。假设我们给后续写入的值一个新的寄存器地址，那么它就不会覆盖之前的内容，这样就能消除</a:t>
            </a:r>
            <a:r>
              <a:rPr lang="en-US" altLang="zh-CN" dirty="0"/>
              <a:t>WAR</a:t>
            </a:r>
            <a:r>
              <a:rPr lang="zh-CN" altLang="en-US" dirty="0"/>
              <a:t>和</a:t>
            </a:r>
            <a:r>
              <a:rPr lang="en-US" altLang="zh-CN" dirty="0"/>
              <a:t>WAW</a:t>
            </a:r>
            <a:r>
              <a:rPr lang="zh-CN" altLang="en-US" dirty="0"/>
              <a:t>冒险，从而保证数据的正确性。</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59</a:t>
            </a:fld>
            <a:endParaRPr lang="zh-CN" altLang="en-US"/>
          </a:p>
        </p:txBody>
      </p:sp>
      <p:sp>
        <p:nvSpPr>
          <p:cNvPr id="5" name="矩形 4">
            <a:extLst>
              <a:ext uri="{FF2B5EF4-FFF2-40B4-BE49-F238E27FC236}">
                <a16:creationId xmlns:a16="http://schemas.microsoft.com/office/drawing/2014/main" id="{B0EDA8FC-1030-4B0B-B407-6EDB0D1DDB0B}"/>
              </a:ext>
            </a:extLst>
          </p:cNvPr>
          <p:cNvSpPr/>
          <p:nvPr/>
        </p:nvSpPr>
        <p:spPr>
          <a:xfrm>
            <a:off x="1744910" y="4874004"/>
            <a:ext cx="2239861" cy="12499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altLang="zh-CN" sz="1600" dirty="0">
                <a:solidFill>
                  <a:schemeClr val="tx1"/>
                </a:solidFill>
                <a:latin typeface="Times New Roman" panose="02020603050405020304" pitchFamily="18" charset="0"/>
                <a:cs typeface="Times New Roman" panose="02020603050405020304" pitchFamily="18" charset="0"/>
              </a:rPr>
              <a:t>div.w $r3, $r10, $r11</a:t>
            </a:r>
          </a:p>
          <a:p>
            <a:r>
              <a:rPr lang="pt-BR" altLang="zh-CN" sz="1600" dirty="0">
                <a:solidFill>
                  <a:schemeClr val="tx1"/>
                </a:solidFill>
                <a:latin typeface="Times New Roman" panose="02020603050405020304" pitchFamily="18" charset="0"/>
                <a:cs typeface="Times New Roman" panose="02020603050405020304" pitchFamily="18" charset="0"/>
              </a:rPr>
              <a:t>add.w $r5, $r4, $r3</a:t>
            </a:r>
          </a:p>
          <a:p>
            <a:r>
              <a:rPr lang="pt-BR" altLang="zh-CN" sz="1600" dirty="0">
                <a:solidFill>
                  <a:schemeClr val="tx1"/>
                </a:solidFill>
                <a:latin typeface="Times New Roman" panose="02020603050405020304" pitchFamily="18" charset="0"/>
                <a:cs typeface="Times New Roman" panose="02020603050405020304" pitchFamily="18" charset="0"/>
              </a:rPr>
              <a:t>sub.w $r3, $r7, $r6</a:t>
            </a:r>
          </a:p>
          <a:p>
            <a:r>
              <a:rPr lang="pt-BR" altLang="zh-CN" sz="1600" dirty="0">
                <a:solidFill>
                  <a:schemeClr val="tx1"/>
                </a:solidFill>
                <a:latin typeface="Times New Roman" panose="02020603050405020304" pitchFamily="18" charset="0"/>
                <a:cs typeface="Times New Roman" panose="02020603050405020304" pitchFamily="18" charset="0"/>
              </a:rPr>
              <a:t>mul.w $r9, $r8, $r3</a:t>
            </a:r>
          </a:p>
        </p:txBody>
      </p:sp>
      <p:sp>
        <p:nvSpPr>
          <p:cNvPr id="10" name="矩形 9">
            <a:extLst>
              <a:ext uri="{FF2B5EF4-FFF2-40B4-BE49-F238E27FC236}">
                <a16:creationId xmlns:a16="http://schemas.microsoft.com/office/drawing/2014/main" id="{6CE290C6-16BB-4E92-8910-DBA059511825}"/>
              </a:ext>
            </a:extLst>
          </p:cNvPr>
          <p:cNvSpPr/>
          <p:nvPr/>
        </p:nvSpPr>
        <p:spPr>
          <a:xfrm>
            <a:off x="1744910" y="4372007"/>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存在</a:t>
            </a:r>
            <a:r>
              <a:rPr lang="en-US" altLang="zh-CN" sz="1600" dirty="0">
                <a:solidFill>
                  <a:schemeClr val="tx1"/>
                </a:solidFill>
              </a:rPr>
              <a:t>WAR</a:t>
            </a:r>
            <a:r>
              <a:rPr lang="zh-CN" altLang="zh-CN" sz="1600" dirty="0">
                <a:solidFill>
                  <a:schemeClr val="tx1"/>
                </a:solidFill>
              </a:rPr>
              <a:t>和</a:t>
            </a:r>
            <a:r>
              <a:rPr lang="en-US" altLang="zh-CN" sz="1600" dirty="0">
                <a:solidFill>
                  <a:schemeClr val="tx1"/>
                </a:solidFill>
              </a:rPr>
              <a:t>WAW</a:t>
            </a:r>
            <a:r>
              <a:rPr lang="zh-CN" altLang="zh-CN" sz="1600" dirty="0">
                <a:solidFill>
                  <a:schemeClr val="tx1"/>
                </a:solidFill>
              </a:rPr>
              <a:t>冒险的指令序列</a:t>
            </a:r>
            <a:endParaRPr lang="zh-CN" altLang="en-US" sz="1600" dirty="0">
              <a:solidFill>
                <a:schemeClr val="tx1"/>
              </a:solidFill>
            </a:endParaRPr>
          </a:p>
        </p:txBody>
      </p:sp>
      <p:cxnSp>
        <p:nvCxnSpPr>
          <p:cNvPr id="12" name="直接箭头连接符 11">
            <a:extLst>
              <a:ext uri="{FF2B5EF4-FFF2-40B4-BE49-F238E27FC236}">
                <a16:creationId xmlns:a16="http://schemas.microsoft.com/office/drawing/2014/main" id="{1E5AA416-2D5C-4E74-B64E-3E5CBCE3958C}"/>
              </a:ext>
            </a:extLst>
          </p:cNvPr>
          <p:cNvCxnSpPr>
            <a:cxnSpLocks/>
            <a:stCxn id="5" idx="3"/>
            <a:endCxn id="13" idx="1"/>
          </p:cNvCxnSpPr>
          <p:nvPr/>
        </p:nvCxnSpPr>
        <p:spPr>
          <a:xfrm>
            <a:off x="3984771" y="5498984"/>
            <a:ext cx="2111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EA59718E-5674-4D32-B9F6-3DFDF7C4580C}"/>
              </a:ext>
            </a:extLst>
          </p:cNvPr>
          <p:cNvSpPr/>
          <p:nvPr/>
        </p:nvSpPr>
        <p:spPr>
          <a:xfrm>
            <a:off x="6096000" y="4874004"/>
            <a:ext cx="2393659" cy="12499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altLang="zh-CN" sz="1600" dirty="0">
                <a:solidFill>
                  <a:schemeClr val="tx1"/>
                </a:solidFill>
                <a:latin typeface="Times New Roman" panose="02020603050405020304" pitchFamily="18" charset="0"/>
                <a:cs typeface="Times New Roman" panose="02020603050405020304" pitchFamily="18" charset="0"/>
              </a:rPr>
              <a:t>div.w $R_1, $r10, $r11</a:t>
            </a:r>
          </a:p>
          <a:p>
            <a:r>
              <a:rPr lang="pt-BR" altLang="zh-CN" sz="1600" dirty="0">
                <a:solidFill>
                  <a:schemeClr val="tx1"/>
                </a:solidFill>
                <a:latin typeface="Times New Roman" panose="02020603050405020304" pitchFamily="18" charset="0"/>
                <a:cs typeface="Times New Roman" panose="02020603050405020304" pitchFamily="18" charset="0"/>
              </a:rPr>
              <a:t>add.w $r5, $r4, $R_1</a:t>
            </a:r>
          </a:p>
          <a:p>
            <a:r>
              <a:rPr lang="pt-BR" altLang="zh-CN" sz="1600" dirty="0">
                <a:solidFill>
                  <a:schemeClr val="tx1"/>
                </a:solidFill>
                <a:latin typeface="Times New Roman" panose="02020603050405020304" pitchFamily="18" charset="0"/>
                <a:cs typeface="Times New Roman" panose="02020603050405020304" pitchFamily="18" charset="0"/>
              </a:rPr>
              <a:t>sub.w $R_2, $r7, $r6</a:t>
            </a:r>
          </a:p>
          <a:p>
            <a:r>
              <a:rPr lang="pt-BR" altLang="zh-CN" sz="1600" dirty="0">
                <a:solidFill>
                  <a:schemeClr val="tx1"/>
                </a:solidFill>
                <a:latin typeface="Times New Roman" panose="02020603050405020304" pitchFamily="18" charset="0"/>
                <a:cs typeface="Times New Roman" panose="02020603050405020304" pitchFamily="18" charset="0"/>
              </a:rPr>
              <a:t>mul.w $r9, $r8, $R_2</a:t>
            </a:r>
          </a:p>
        </p:txBody>
      </p:sp>
      <p:sp>
        <p:nvSpPr>
          <p:cNvPr id="17" name="矩形 16">
            <a:extLst>
              <a:ext uri="{FF2B5EF4-FFF2-40B4-BE49-F238E27FC236}">
                <a16:creationId xmlns:a16="http://schemas.microsoft.com/office/drawing/2014/main" id="{CA8386C8-35F9-4095-BB43-3136AE2AE1FA}"/>
              </a:ext>
            </a:extLst>
          </p:cNvPr>
          <p:cNvSpPr/>
          <p:nvPr/>
        </p:nvSpPr>
        <p:spPr>
          <a:xfrm>
            <a:off x="4088234" y="4903953"/>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寄存器重命名</a:t>
            </a:r>
            <a:endParaRPr lang="zh-CN" altLang="en-US" sz="1600" dirty="0">
              <a:solidFill>
                <a:schemeClr val="tx1"/>
              </a:solidFill>
            </a:endParaRPr>
          </a:p>
        </p:txBody>
      </p:sp>
    </p:spTree>
    <p:extLst>
      <p:ext uri="{BB962C8B-B14F-4D97-AF65-F5344CB8AC3E}">
        <p14:creationId xmlns:p14="http://schemas.microsoft.com/office/powerpoint/2010/main" val="424465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编译</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预处理</a:t>
            </a:r>
          </a:p>
        </p:txBody>
      </p:sp>
      <p:sp>
        <p:nvSpPr>
          <p:cNvPr id="5" name="内容占位符 4">
            <a:extLst>
              <a:ext uri="{FF2B5EF4-FFF2-40B4-BE49-F238E27FC236}">
                <a16:creationId xmlns:a16="http://schemas.microsoft.com/office/drawing/2014/main" id="{14BDF9AB-3556-4813-AAC5-53C4928ED884}"/>
              </a:ext>
            </a:extLst>
          </p:cNvPr>
          <p:cNvSpPr>
            <a:spLocks noGrp="1"/>
          </p:cNvSpPr>
          <p:nvPr>
            <p:ph sz="half" idx="11"/>
          </p:nvPr>
        </p:nvSpPr>
        <p:spPr/>
        <p:txBody>
          <a:bodyPr/>
          <a:lstStyle/>
          <a:p>
            <a:r>
              <a:rPr lang="zh-CN" altLang="en-US" dirty="0"/>
              <a:t>编译阶段</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3" name="文本框 2">
            <a:extLst>
              <a:ext uri="{FF2B5EF4-FFF2-40B4-BE49-F238E27FC236}">
                <a16:creationId xmlns:a16="http://schemas.microsoft.com/office/drawing/2014/main" id="{06E93075-099E-456E-AB51-D24E4E1EA481}"/>
              </a:ext>
            </a:extLst>
          </p:cNvPr>
          <p:cNvSpPr txBox="1"/>
          <p:nvPr/>
        </p:nvSpPr>
        <p:spPr>
          <a:xfrm>
            <a:off x="586854" y="1617260"/>
            <a:ext cx="5247018" cy="4001095"/>
          </a:xfrm>
          <a:prstGeom prst="rect">
            <a:avLst/>
          </a:prstGeom>
          <a:noFill/>
        </p:spPr>
        <p:txBody>
          <a:bodyPr wrap="square" rtlCol="0">
            <a:spAutoFit/>
          </a:bodyPr>
          <a:lstStyle/>
          <a:p>
            <a:r>
              <a:rPr lang="en-US" altLang="zh-CN" sz="1800" dirty="0"/>
              <a:t>      </a:t>
            </a:r>
            <a:r>
              <a:rPr lang="zh-CN" altLang="en-US" sz="1800" dirty="0"/>
              <a:t>高级语言源程序转换成可执行目标文件时，在编译之前首先要预处理。以C语言程序为例：</a:t>
            </a:r>
            <a:endParaRPr lang="en-US" altLang="zh-CN" sz="1800" dirty="0"/>
          </a:p>
          <a:p>
            <a:endParaRPr lang="en-US" altLang="zh-CN" sz="1800" dirty="0"/>
          </a:p>
          <a:p>
            <a:pPr marL="285750" indent="-285750">
              <a:buFont typeface="Arial" panose="020B0604020202020204" pitchFamily="34" charset="0"/>
              <a:buChar char="•"/>
            </a:pPr>
            <a:r>
              <a:rPr lang="zh-CN" altLang="en-US" dirty="0"/>
              <a:t>删除所有的代码注释信息。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删除所有的 #define并展开所有宏定义。</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插入所有 #include文件的内容到源文件中的对应位置，include过程是递归执行的。</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其他信息</a:t>
            </a:r>
            <a:r>
              <a:rPr lang="zh-CN" altLang="en-US" sz="2000"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sz="1800" dirty="0"/>
          </a:p>
        </p:txBody>
      </p:sp>
      <p:sp>
        <p:nvSpPr>
          <p:cNvPr id="7" name="文本框 6">
            <a:extLst>
              <a:ext uri="{FF2B5EF4-FFF2-40B4-BE49-F238E27FC236}">
                <a16:creationId xmlns:a16="http://schemas.microsoft.com/office/drawing/2014/main" id="{4BAFDA40-71AF-43D1-AE89-BD6D53814F00}"/>
              </a:ext>
            </a:extLst>
          </p:cNvPr>
          <p:cNvSpPr txBox="1"/>
          <p:nvPr/>
        </p:nvSpPr>
        <p:spPr>
          <a:xfrm>
            <a:off x="6919415" y="1617260"/>
            <a:ext cx="5272585" cy="3139321"/>
          </a:xfrm>
          <a:prstGeom prst="rect">
            <a:avLst/>
          </a:prstGeom>
          <a:noFill/>
        </p:spPr>
        <p:txBody>
          <a:bodyPr wrap="square" rtlCol="0">
            <a:spAutoFit/>
          </a:bodyPr>
          <a:lstStyle/>
          <a:p>
            <a:r>
              <a:rPr lang="zh-CN" altLang="en-US" dirty="0"/>
              <a:t>预处理阶段生成的文件通编译器经过以下步骤生成汇编语言程序。</a:t>
            </a:r>
            <a:endParaRPr lang="en-US" altLang="zh-CN" dirty="0"/>
          </a:p>
          <a:p>
            <a:endParaRPr lang="en-US" altLang="zh-CN" dirty="0"/>
          </a:p>
          <a:p>
            <a:pPr marL="285750" indent="-285750">
              <a:buFont typeface="Arial" panose="020B0604020202020204" pitchFamily="34" charset="0"/>
              <a:buChar char="•"/>
            </a:pPr>
            <a:r>
              <a:rPr lang="zh-CN" altLang="en-US" dirty="0"/>
              <a:t>语法分析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词法分析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语义分析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代码优化</a:t>
            </a:r>
            <a:endParaRPr lang="en-US" altLang="zh-CN" dirty="0"/>
          </a:p>
          <a:p>
            <a:pPr marL="285750" indent="-285750">
              <a:buFont typeface="Arial" panose="020B0604020202020204" pitchFamily="34" charset="0"/>
              <a:buChar char="•"/>
            </a:pPr>
            <a:endParaRPr lang="zh-CN" altLang="en-US" dirty="0"/>
          </a:p>
        </p:txBody>
      </p:sp>
      <p:sp>
        <p:nvSpPr>
          <p:cNvPr id="8" name="流程图: 接点 7">
            <a:extLst>
              <a:ext uri="{FF2B5EF4-FFF2-40B4-BE49-F238E27FC236}">
                <a16:creationId xmlns:a16="http://schemas.microsoft.com/office/drawing/2014/main" id="{685EB794-EA4E-4242-A04D-B3A89CD68FEB}"/>
              </a:ext>
            </a:extLst>
          </p:cNvPr>
          <p:cNvSpPr/>
          <p:nvPr/>
        </p:nvSpPr>
        <p:spPr>
          <a:xfrm>
            <a:off x="798393" y="5534166"/>
            <a:ext cx="1310185" cy="64373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源代码</a:t>
            </a:r>
          </a:p>
        </p:txBody>
      </p:sp>
      <p:sp>
        <p:nvSpPr>
          <p:cNvPr id="9" name="流程图: 过程 8">
            <a:extLst>
              <a:ext uri="{FF2B5EF4-FFF2-40B4-BE49-F238E27FC236}">
                <a16:creationId xmlns:a16="http://schemas.microsoft.com/office/drawing/2014/main" id="{2EDE2537-DDFF-4569-9DB1-543C68DF3791}"/>
              </a:ext>
            </a:extLst>
          </p:cNvPr>
          <p:cNvSpPr/>
          <p:nvPr/>
        </p:nvSpPr>
        <p:spPr>
          <a:xfrm>
            <a:off x="3292249" y="5534166"/>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预处理程序</a:t>
            </a:r>
          </a:p>
        </p:txBody>
      </p:sp>
      <p:cxnSp>
        <p:nvCxnSpPr>
          <p:cNvPr id="11" name="直接箭头连接符 10">
            <a:extLst>
              <a:ext uri="{FF2B5EF4-FFF2-40B4-BE49-F238E27FC236}">
                <a16:creationId xmlns:a16="http://schemas.microsoft.com/office/drawing/2014/main" id="{2B2A6F4F-F635-4FEF-A608-A8B9C5DD1087}"/>
              </a:ext>
            </a:extLst>
          </p:cNvPr>
          <p:cNvCxnSpPr>
            <a:stCxn id="8" idx="6"/>
            <a:endCxn id="9" idx="1"/>
          </p:cNvCxnSpPr>
          <p:nvPr/>
        </p:nvCxnSpPr>
        <p:spPr>
          <a:xfrm>
            <a:off x="2108578" y="5856032"/>
            <a:ext cx="11836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81AAC6F-45DF-4C94-A3AA-FF40F93593BC}"/>
              </a:ext>
            </a:extLst>
          </p:cNvPr>
          <p:cNvSpPr txBox="1"/>
          <p:nvPr/>
        </p:nvSpPr>
        <p:spPr>
          <a:xfrm>
            <a:off x="2252789" y="5433689"/>
            <a:ext cx="1030407" cy="369332"/>
          </a:xfrm>
          <a:prstGeom prst="rect">
            <a:avLst/>
          </a:prstGeom>
          <a:noFill/>
        </p:spPr>
        <p:txBody>
          <a:bodyPr wrap="square" rtlCol="0">
            <a:spAutoFit/>
          </a:bodyPr>
          <a:lstStyle/>
          <a:p>
            <a:r>
              <a:rPr lang="en-US" altLang="zh-CN" dirty="0"/>
              <a:t>hello.c</a:t>
            </a:r>
            <a:endParaRPr lang="zh-CN" altLang="en-US" dirty="0"/>
          </a:p>
        </p:txBody>
      </p:sp>
      <p:sp>
        <p:nvSpPr>
          <p:cNvPr id="14" name="流程图: 过程 13">
            <a:extLst>
              <a:ext uri="{FF2B5EF4-FFF2-40B4-BE49-F238E27FC236}">
                <a16:creationId xmlns:a16="http://schemas.microsoft.com/office/drawing/2014/main" id="{FA49E3F9-9477-457F-B9DF-9306D487080F}"/>
              </a:ext>
            </a:extLst>
          </p:cNvPr>
          <p:cNvSpPr/>
          <p:nvPr/>
        </p:nvSpPr>
        <p:spPr>
          <a:xfrm>
            <a:off x="6045411" y="5529862"/>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编译</a:t>
            </a:r>
          </a:p>
        </p:txBody>
      </p:sp>
      <p:cxnSp>
        <p:nvCxnSpPr>
          <p:cNvPr id="16" name="直接箭头连接符 15">
            <a:extLst>
              <a:ext uri="{FF2B5EF4-FFF2-40B4-BE49-F238E27FC236}">
                <a16:creationId xmlns:a16="http://schemas.microsoft.com/office/drawing/2014/main" id="{656AA677-4DF8-4796-9900-C0AC09D0CE14}"/>
              </a:ext>
            </a:extLst>
          </p:cNvPr>
          <p:cNvCxnSpPr>
            <a:stCxn id="9" idx="3"/>
            <a:endCxn id="14" idx="1"/>
          </p:cNvCxnSpPr>
          <p:nvPr/>
        </p:nvCxnSpPr>
        <p:spPr>
          <a:xfrm flipV="1">
            <a:off x="4650200" y="5851728"/>
            <a:ext cx="1395211" cy="4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CEFF976-EE50-4CD1-9A4B-DE0FE9759061}"/>
              </a:ext>
            </a:extLst>
          </p:cNvPr>
          <p:cNvSpPr txBox="1"/>
          <p:nvPr/>
        </p:nvSpPr>
        <p:spPr>
          <a:xfrm>
            <a:off x="4942765" y="5460815"/>
            <a:ext cx="1153235" cy="369332"/>
          </a:xfrm>
          <a:prstGeom prst="rect">
            <a:avLst/>
          </a:prstGeom>
          <a:noFill/>
        </p:spPr>
        <p:txBody>
          <a:bodyPr wrap="square" rtlCol="0">
            <a:spAutoFit/>
          </a:bodyPr>
          <a:lstStyle/>
          <a:p>
            <a:r>
              <a:rPr lang="en-US" altLang="zh-CN" dirty="0"/>
              <a:t>hello.i</a:t>
            </a:r>
            <a:endParaRPr lang="zh-CN" altLang="en-US" dirty="0"/>
          </a:p>
        </p:txBody>
      </p:sp>
      <p:sp>
        <p:nvSpPr>
          <p:cNvPr id="20" name="流程图: 终止 19">
            <a:extLst>
              <a:ext uri="{FF2B5EF4-FFF2-40B4-BE49-F238E27FC236}">
                <a16:creationId xmlns:a16="http://schemas.microsoft.com/office/drawing/2014/main" id="{DEE43309-4C06-4A73-85F7-C221E1429E43}"/>
              </a:ext>
            </a:extLst>
          </p:cNvPr>
          <p:cNvSpPr/>
          <p:nvPr/>
        </p:nvSpPr>
        <p:spPr>
          <a:xfrm>
            <a:off x="8651499" y="5582469"/>
            <a:ext cx="1733266" cy="538516"/>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汇编语言程序</a:t>
            </a:r>
          </a:p>
        </p:txBody>
      </p:sp>
      <p:cxnSp>
        <p:nvCxnSpPr>
          <p:cNvPr id="22" name="直接箭头连接符 21">
            <a:extLst>
              <a:ext uri="{FF2B5EF4-FFF2-40B4-BE49-F238E27FC236}">
                <a16:creationId xmlns:a16="http://schemas.microsoft.com/office/drawing/2014/main" id="{0CA04431-12BE-4B43-BFD6-D7A2B7BAE6B5}"/>
              </a:ext>
            </a:extLst>
          </p:cNvPr>
          <p:cNvCxnSpPr>
            <a:stCxn id="14" idx="3"/>
            <a:endCxn id="20" idx="1"/>
          </p:cNvCxnSpPr>
          <p:nvPr/>
        </p:nvCxnSpPr>
        <p:spPr>
          <a:xfrm flipV="1">
            <a:off x="7403362" y="5851727"/>
            <a:ext cx="12481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D03764-76B3-4F58-830A-B08042F3CA9B}"/>
              </a:ext>
            </a:extLst>
          </p:cNvPr>
          <p:cNvSpPr txBox="1"/>
          <p:nvPr/>
        </p:nvSpPr>
        <p:spPr>
          <a:xfrm>
            <a:off x="7613679" y="5482395"/>
            <a:ext cx="1030406" cy="369332"/>
          </a:xfrm>
          <a:prstGeom prst="rect">
            <a:avLst/>
          </a:prstGeom>
          <a:noFill/>
        </p:spPr>
        <p:txBody>
          <a:bodyPr wrap="square" rtlCol="0">
            <a:spAutoFit/>
          </a:bodyPr>
          <a:lstStyle/>
          <a:p>
            <a:r>
              <a:rPr lang="en-US" altLang="zh-CN" dirty="0"/>
              <a:t>hello.s</a:t>
            </a:r>
            <a:endParaRPr lang="zh-CN" altLang="en-US" dirty="0"/>
          </a:p>
        </p:txBody>
      </p:sp>
    </p:spTree>
    <p:extLst>
      <p:ext uri="{BB962C8B-B14F-4D97-AF65-F5344CB8AC3E}">
        <p14:creationId xmlns:p14="http://schemas.microsoft.com/office/powerpoint/2010/main" val="22535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 presetClass="entr" presetSubtype="8"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 calcmode="lin" valueType="num">
                                      <p:cBhvr additive="base">
                                        <p:cTn id="10"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3">
                                            <p:txEl>
                                              <p:pRg st="2" end="2"/>
                                            </p:txEl>
                                          </p:spTgt>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additive="base">
                                        <p:cTn id="14"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4" end="4"/>
                                            </p:txEl>
                                          </p:spTgt>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000"/>
                                  </p:stCondLst>
                                  <p:childTnLst>
                                    <p:set>
                                      <p:cBhvr>
                                        <p:cTn id="21" dur="1" fill="hold">
                                          <p:stCondLst>
                                            <p:cond delay="0"/>
                                          </p:stCondLst>
                                        </p:cTn>
                                        <p:tgtEl>
                                          <p:spTgt spid="3">
                                            <p:txEl>
                                              <p:pRg st="8" end="8"/>
                                            </p:txEl>
                                          </p:spTgt>
                                        </p:tgtEl>
                                        <p:attrNameLst>
                                          <p:attrName>style.visibility</p:attrName>
                                        </p:attrNameLst>
                                      </p:cBhvr>
                                      <p:to>
                                        <p:strVal val="visible"/>
                                      </p:to>
                                    </p:set>
                                    <p:anim calcmode="lin" valueType="num">
                                      <p:cBhvr additive="base">
                                        <p:cTn id="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nodeType="withEffect">
                                  <p:stCondLst>
                                    <p:cond delay="50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2" presetClass="entr" presetSubtype="2" fill="hold" nodeType="withEffect">
                                  <p:stCondLst>
                                    <p:cond delay="500"/>
                                  </p:stCondLst>
                                  <p:childTnLst>
                                    <p:set>
                                      <p:cBhvr>
                                        <p:cTn id="33" dur="1" fill="hold">
                                          <p:stCondLst>
                                            <p:cond delay="0"/>
                                          </p:stCondLst>
                                        </p:cTn>
                                        <p:tgtEl>
                                          <p:spTgt spid="7">
                                            <p:txEl>
                                              <p:pRg st="2" end="2"/>
                                            </p:txEl>
                                          </p:spTgt>
                                        </p:tgtEl>
                                        <p:attrNameLst>
                                          <p:attrName>style.visibility</p:attrName>
                                        </p:attrNameLst>
                                      </p:cBhvr>
                                      <p:to>
                                        <p:strVal val="visible"/>
                                      </p:to>
                                    </p:set>
                                    <p:anim calcmode="lin" valueType="num">
                                      <p:cBhvr additive="base">
                                        <p:cTn id="34"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7">
                                            <p:txEl>
                                              <p:pRg st="2" end="2"/>
                                            </p:txEl>
                                          </p:spTgt>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1000"/>
                                  </p:stCondLst>
                                  <p:childTnLst>
                                    <p:set>
                                      <p:cBhvr>
                                        <p:cTn id="37" dur="1" fill="hold">
                                          <p:stCondLst>
                                            <p:cond delay="0"/>
                                          </p:stCondLst>
                                        </p:cTn>
                                        <p:tgtEl>
                                          <p:spTgt spid="7">
                                            <p:txEl>
                                              <p:pRg st="4" end="4"/>
                                            </p:txEl>
                                          </p:spTgt>
                                        </p:tgtEl>
                                        <p:attrNameLst>
                                          <p:attrName>style.visibility</p:attrName>
                                        </p:attrNameLst>
                                      </p:cBhvr>
                                      <p:to>
                                        <p:strVal val="visible"/>
                                      </p:to>
                                    </p:set>
                                    <p:anim calcmode="lin" valueType="num">
                                      <p:cBhvr additive="base">
                                        <p:cTn id="38"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4" end="4"/>
                                            </p:txEl>
                                          </p:spTgt>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50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additive="base">
                                        <p:cTn id="42" dur="50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7">
                                            <p:txEl>
                                              <p:pRg st="6" end="6"/>
                                            </p:txEl>
                                          </p:spTgt>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2000"/>
                                  </p:stCondLst>
                                  <p:childTnLst>
                                    <p:set>
                                      <p:cBhvr>
                                        <p:cTn id="45" dur="1" fill="hold">
                                          <p:stCondLst>
                                            <p:cond delay="0"/>
                                          </p:stCondLst>
                                        </p:cTn>
                                        <p:tgtEl>
                                          <p:spTgt spid="7">
                                            <p:txEl>
                                              <p:pRg st="8" end="8"/>
                                            </p:txEl>
                                          </p:spTgt>
                                        </p:tgtEl>
                                        <p:attrNameLst>
                                          <p:attrName>style.visibility</p:attrName>
                                        </p:attrNameLst>
                                      </p:cBhvr>
                                      <p:to>
                                        <p:strVal val="visible"/>
                                      </p:to>
                                    </p:set>
                                    <p:anim calcmode="lin" valueType="num">
                                      <p:cBhvr additive="base">
                                        <p:cTn id="46" dur="50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4000"/>
                            </p:stCondLst>
                            <p:childTnLst>
                              <p:par>
                                <p:cTn id="64" presetID="22" presetClass="entr" presetSubtype="8"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4500"/>
                            </p:stCondLst>
                            <p:childTnLst>
                              <p:par>
                                <p:cTn id="71" presetID="22" presetClass="entr" presetSubtype="8"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par>
                          <p:cTn id="74" fill="hold">
                            <p:stCondLst>
                              <p:cond delay="5000"/>
                            </p:stCondLst>
                            <p:childTnLst>
                              <p:par>
                                <p:cTn id="75" presetID="22" presetClass="entr" presetSubtype="8"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9" grpId="0"/>
      <p:bldP spid="20" grpId="0" animBg="1"/>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动态调度还会产生一个额外的问题，那就是</a:t>
            </a:r>
            <a:r>
              <a:rPr lang="zh-CN" altLang="en-US" dirty="0">
                <a:solidFill>
                  <a:srgbClr val="C00000"/>
                </a:solidFill>
              </a:rPr>
              <a:t>指令提交顺序对异常处理的影响</a:t>
            </a:r>
            <a:r>
              <a:rPr lang="zh-CN" altLang="en-US" dirty="0"/>
              <a:t>。当我们想要实现精确异常时，我们希望机器状态处于发生异常的指令正在执行的状态，这条指令前面的指令都执行完成（修改了机器状态），而它后面的指令都未开始执行（未修改机器状态），但是当指令进行乱序调度时，原先在流水线中的执行顺序已经被打乱，应该如何保证异常指令后面的指令都未执行呢？</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t>重排序缓冲区（</a:t>
            </a:r>
            <a:r>
              <a:rPr lang="en-US" altLang="zh-CN" dirty="0"/>
              <a:t>ROB</a:t>
            </a:r>
            <a:r>
              <a:rPr lang="zh-CN" altLang="en-US" dirty="0"/>
              <a:t>），它的核心思想是</a:t>
            </a:r>
            <a:r>
              <a:rPr lang="zh-CN" altLang="en-US" dirty="0">
                <a:solidFill>
                  <a:srgbClr val="C00000"/>
                </a:solidFill>
              </a:rPr>
              <a:t>允许指令乱序执行，但是强制指令顺序提交</a:t>
            </a:r>
            <a:r>
              <a:rPr lang="zh-CN" altLang="en-US" dirty="0"/>
              <a:t>。在流水线中，我们增加了一个“提交”阶段，只有处于这一阶段的指令才能够修改机器状态并对软件可见，也就是说原本的写回阶段现在不能直接修改机器状态，但可以更新并维护一个临时的机器状态，这一机器状态是软件不可见的。</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en-US" altLang="zh-CN" dirty="0"/>
              <a:t>ROB</a:t>
            </a:r>
            <a:r>
              <a:rPr lang="zh-CN" altLang="en-US" dirty="0"/>
              <a:t>是一个先进先出（</a:t>
            </a:r>
            <a:r>
              <a:rPr lang="en-US" altLang="zh-CN" dirty="0"/>
              <a:t>FIFO</a:t>
            </a:r>
            <a:r>
              <a:rPr lang="zh-CN" altLang="en-US" dirty="0"/>
              <a:t>）的队列，它保证指令有序性的方法是：所有指令在译码后，都按照程序的顺序进入队列尾部，当指令执行完毕后，按序从队列头部提交。当指令提交时，一旦出现异常，那么所有在异常指令后面的指令都被清空。</a:t>
            </a:r>
            <a:endParaRPr lang="en-US" altLang="zh-CN"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60</a:t>
            </a:fld>
            <a:endParaRPr lang="zh-CN" altLang="en-US"/>
          </a:p>
        </p:txBody>
      </p:sp>
    </p:spTree>
    <p:extLst>
      <p:ext uri="{BB962C8B-B14F-4D97-AF65-F5344CB8AC3E}">
        <p14:creationId xmlns:p14="http://schemas.microsoft.com/office/powerpoint/2010/main" val="86001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en-US" dirty="0"/>
              <a:t>动态调度</a:t>
            </a:r>
            <a:endParaRPr lang="en-US" altLang="zh-CN" dirty="0"/>
          </a:p>
          <a:p>
            <a:pPr marL="815975" lvl="1" indent="-285750">
              <a:buFont typeface="Arial" panose="020B0604020202020204" pitchFamily="34" charset="0"/>
              <a:buChar char="•"/>
            </a:pPr>
            <a:r>
              <a:rPr lang="zh-CN" altLang="en-US" dirty="0"/>
              <a:t>总结一下实现动态调度后流水线各阶段的调整</a:t>
            </a:r>
            <a:r>
              <a:rPr lang="en-US" altLang="zh-CN" dirty="0"/>
              <a:t>: </a:t>
            </a:r>
          </a:p>
          <a:p>
            <a:pPr marL="1273175" lvl="2" indent="-285750">
              <a:buFont typeface="Wingdings" pitchFamily="2" charset="2"/>
              <a:buChar char="u"/>
            </a:pPr>
            <a:r>
              <a:rPr lang="zh-CN" altLang="en-US" dirty="0">
                <a:latin typeface="+mn-ea"/>
              </a:rPr>
              <a:t>取指阶段。取指阶段不变；</a:t>
            </a:r>
          </a:p>
          <a:p>
            <a:pPr marL="1273175" lvl="2" indent="-285750">
              <a:buFont typeface="Wingdings" pitchFamily="2" charset="2"/>
              <a:buChar char="u"/>
            </a:pPr>
            <a:r>
              <a:rPr lang="zh-CN" altLang="en-US" dirty="0">
                <a:latin typeface="+mn-ea"/>
              </a:rPr>
              <a:t>译码阶段。译码阶段被拆分成译码和发射两个阶段，发射阶段会在保留站以及</a:t>
            </a:r>
            <a:r>
              <a:rPr lang="en-US" altLang="zh-CN" dirty="0">
                <a:latin typeface="+mn-ea"/>
              </a:rPr>
              <a:t>ROB</a:t>
            </a:r>
            <a:r>
              <a:rPr lang="zh-CN" altLang="en-US" dirty="0">
                <a:latin typeface="+mn-ea"/>
              </a:rPr>
              <a:t>有空时，根据操作类型把操作队列的指令送到保留站，同时在</a:t>
            </a:r>
            <a:r>
              <a:rPr lang="en-US" altLang="zh-CN" dirty="0">
                <a:latin typeface="+mn-ea"/>
              </a:rPr>
              <a:t>ROB</a:t>
            </a:r>
            <a:r>
              <a:rPr lang="zh-CN" altLang="en-US" dirty="0">
                <a:latin typeface="+mn-ea"/>
              </a:rPr>
              <a:t>中指定一项来对该指令结果进行临时的保存。发射过程中会对寄存器的值和结果状态域进行读取，当结果状态域指出结果寄存器已被重命名到</a:t>
            </a:r>
            <a:r>
              <a:rPr lang="en-US" altLang="zh-CN" dirty="0">
                <a:latin typeface="+mn-ea"/>
              </a:rPr>
              <a:t>ROB</a:t>
            </a:r>
            <a:r>
              <a:rPr lang="zh-CN" altLang="en-US" dirty="0">
                <a:latin typeface="+mn-ea"/>
              </a:rPr>
              <a:t>时则读取</a:t>
            </a:r>
            <a:r>
              <a:rPr lang="en-US" altLang="zh-CN" dirty="0">
                <a:latin typeface="+mn-ea"/>
              </a:rPr>
              <a:t>ROB</a:t>
            </a:r>
            <a:r>
              <a:rPr lang="zh-CN" altLang="en-US" dirty="0">
                <a:latin typeface="+mn-ea"/>
              </a:rPr>
              <a:t>；</a:t>
            </a:r>
          </a:p>
          <a:p>
            <a:pPr marL="1273175" lvl="2" indent="-285750">
              <a:buFont typeface="Wingdings" pitchFamily="2" charset="2"/>
              <a:buChar char="u"/>
            </a:pPr>
            <a:r>
              <a:rPr lang="zh-CN" altLang="en-US" dirty="0">
                <a:latin typeface="+mn-ea"/>
              </a:rPr>
              <a:t>执行阶段。只有当已准备好所需要的操作数时才会执行，否则根据结果</a:t>
            </a:r>
            <a:r>
              <a:rPr lang="en-US" altLang="zh-CN" dirty="0">
                <a:latin typeface="+mn-ea"/>
              </a:rPr>
              <a:t>ROB</a:t>
            </a:r>
            <a:r>
              <a:rPr lang="zh-CN" altLang="en-US" dirty="0">
                <a:latin typeface="+mn-ea"/>
              </a:rPr>
              <a:t>号侦听结果总线，并对结果总线的值进行接收；</a:t>
            </a:r>
          </a:p>
          <a:p>
            <a:pPr marL="1273175" lvl="2" indent="-285750">
              <a:buFont typeface="Wingdings" pitchFamily="2" charset="2"/>
              <a:buChar char="u"/>
            </a:pPr>
            <a:r>
              <a:rPr lang="zh-CN" altLang="en-US" dirty="0">
                <a:latin typeface="+mn-ea"/>
              </a:rPr>
              <a:t>写回阶段。写会阶段会把结果送到结果总线并释放保留站，之后 </a:t>
            </a:r>
            <a:r>
              <a:rPr lang="en-US" altLang="zh-CN" dirty="0">
                <a:latin typeface="+mn-ea"/>
              </a:rPr>
              <a:t>ROB</a:t>
            </a:r>
            <a:r>
              <a:rPr lang="zh-CN" altLang="en-US" dirty="0">
                <a:latin typeface="+mn-ea"/>
              </a:rPr>
              <a:t>根据结果总线修改相应项；</a:t>
            </a:r>
          </a:p>
          <a:p>
            <a:pPr marL="1273175" lvl="2" indent="-285750">
              <a:buFont typeface="Wingdings" pitchFamily="2" charset="2"/>
              <a:buChar char="u"/>
            </a:pPr>
            <a:r>
              <a:rPr lang="zh-CN" altLang="en-US" dirty="0">
                <a:latin typeface="+mn-ea"/>
              </a:rPr>
              <a:t>提交阶段。当已经写回了队列中第一条指令的结果，并且没有异常发生时，把该指令的结果从</a:t>
            </a:r>
            <a:r>
              <a:rPr lang="en-US" altLang="zh-CN" dirty="0">
                <a:latin typeface="+mn-ea"/>
              </a:rPr>
              <a:t>ROB</a:t>
            </a:r>
            <a:r>
              <a:rPr lang="zh-CN" altLang="en-US" dirty="0">
                <a:latin typeface="+mn-ea"/>
              </a:rPr>
              <a:t>写回到寄存器或存储器并释放相应的</a:t>
            </a:r>
            <a:r>
              <a:rPr lang="en-US" altLang="zh-CN" dirty="0">
                <a:latin typeface="+mn-ea"/>
              </a:rPr>
              <a:t>ROB</a:t>
            </a:r>
            <a:r>
              <a:rPr lang="zh-CN" altLang="en-US" dirty="0">
                <a:latin typeface="+mn-ea"/>
              </a:rPr>
              <a:t>项；当队列头的指令发生了异常或者转移指令猜测错误时则对操作队列和</a:t>
            </a:r>
            <a:r>
              <a:rPr lang="en-US" altLang="zh-CN" dirty="0">
                <a:latin typeface="+mn-ea"/>
              </a:rPr>
              <a:t>ROB</a:t>
            </a:r>
            <a:r>
              <a:rPr lang="zh-CN" altLang="en-US" dirty="0">
                <a:latin typeface="+mn-ea"/>
              </a:rPr>
              <a:t>等进行清除。</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61</a:t>
            </a:fld>
            <a:endParaRPr lang="zh-CN" altLang="en-US"/>
          </a:p>
        </p:txBody>
      </p:sp>
    </p:spTree>
    <p:extLst>
      <p:ext uri="{BB962C8B-B14F-4D97-AF65-F5344CB8AC3E}">
        <p14:creationId xmlns:p14="http://schemas.microsoft.com/office/powerpoint/2010/main" val="2594846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转移指令会引发控制冒险，解决办法是通过专门硬件将转移指令处理放到译码阶段，同时应用延迟槽技术，避免了五级流水线中控制冒险的阻塞。但是为了提高处理器主频，流水线会被进一步切分，取指阶段会被划分为多个阶段，导致延迟的时钟周期数增加；在多发射数据通路中，如果延迟槽数量与单发射数据通路相同，延迟依然无法避免。</a:t>
            </a:r>
            <a:endParaRPr lang="en-US" altLang="zh-CN" dirty="0"/>
          </a:p>
          <a:p>
            <a:pPr marL="530225" lvl="1" indent="0">
              <a:buNone/>
            </a:pPr>
            <a:r>
              <a:rPr lang="zh-CN" altLang="en-US" dirty="0"/>
              <a:t> </a:t>
            </a:r>
            <a:endParaRPr lang="en-US" altLang="zh-CN" dirty="0"/>
          </a:p>
          <a:p>
            <a:pPr marL="815975" lvl="1" indent="-285750">
              <a:buFont typeface="Arial" panose="020B0604020202020204" pitchFamily="34" charset="0"/>
              <a:buChar char="•"/>
            </a:pPr>
            <a:r>
              <a:rPr lang="zh-CN" altLang="zh-CN" dirty="0"/>
              <a:t>转移指令在程序执行中出现非常频繁</a:t>
            </a:r>
            <a:r>
              <a:rPr lang="zh-CN" altLang="en-US" dirty="0"/>
              <a:t>，因此降低控制冒险的延迟对于降低程序执行时间效果明显。单纯使用阻塞的方法来避免控制冒险，会大大降低流水线的效率。</a:t>
            </a:r>
            <a:endParaRPr lang="en-US" altLang="zh-CN" dirty="0"/>
          </a:p>
          <a:p>
            <a:pPr marL="815975" lvl="1" indent="-285750">
              <a:buFont typeface="Arial" panose="020B0604020202020204" pitchFamily="34" charset="0"/>
              <a:buChar char="•"/>
            </a:pPr>
            <a:endParaRPr lang="en-US" altLang="zh-CN" dirty="0">
              <a:latin typeface="+mn-ea"/>
            </a:endParaRPr>
          </a:p>
          <a:p>
            <a:pPr marL="815975" lvl="1" indent="-285750">
              <a:buFont typeface="Arial" panose="020B0604020202020204" pitchFamily="34" charset="0"/>
              <a:buChar char="•"/>
            </a:pPr>
            <a:r>
              <a:rPr lang="zh-CN" altLang="en-US" dirty="0">
                <a:latin typeface="+mn-ea"/>
              </a:rPr>
              <a:t>为了降低转移指令带来的延迟，一种常见的处理方式是采用硬件转移预测机制，转移预测有时又称为分支预测，现代处理器普遍采用这种方式来解决控制冒险带来的阻塞。</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62</a:t>
            </a:fld>
            <a:endParaRPr lang="zh-CN" altLang="en-US"/>
          </a:p>
        </p:txBody>
      </p:sp>
    </p:spTree>
    <p:extLst>
      <p:ext uri="{BB962C8B-B14F-4D97-AF65-F5344CB8AC3E}">
        <p14:creationId xmlns:p14="http://schemas.microsoft.com/office/powerpoint/2010/main" val="255557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硬件转移预测的核心思想是预测转移指令的目标地址，并从目标地址继续执行，这样就避免了阻塞。</a:t>
            </a:r>
            <a:endParaRPr lang="en-US" altLang="zh-CN" dirty="0"/>
          </a:p>
          <a:p>
            <a:pPr marL="815975" lvl="1" indent="-285750">
              <a:buFont typeface="Arial" panose="020B0604020202020204" pitchFamily="34" charset="0"/>
              <a:buChar char="•"/>
            </a:pPr>
            <a:endParaRPr lang="en-US" altLang="zh-CN" dirty="0"/>
          </a:p>
          <a:p>
            <a:pPr marL="1273175" lvl="2" indent="-285750">
              <a:buFont typeface="Wingdings" pitchFamily="2" charset="2"/>
              <a:buChar char="u"/>
            </a:pPr>
            <a:r>
              <a:rPr lang="zh-CN" altLang="en-US" dirty="0">
                <a:latin typeface="+mn-ea"/>
              </a:rPr>
              <a:t>猜测正确，流水线就能全速运行；</a:t>
            </a:r>
            <a:endParaRPr lang="en-US" altLang="zh-CN" dirty="0">
              <a:latin typeface="+mn-ea"/>
            </a:endParaRPr>
          </a:p>
          <a:p>
            <a:pPr marL="1273175" lvl="2" indent="-285750">
              <a:buFont typeface="Wingdings" pitchFamily="2" charset="2"/>
              <a:buChar char="u"/>
            </a:pPr>
            <a:endParaRPr lang="en-US" altLang="zh-CN" dirty="0">
              <a:latin typeface="+mn-ea"/>
            </a:endParaRPr>
          </a:p>
          <a:p>
            <a:pPr marL="1273175" lvl="2" indent="-285750">
              <a:buFont typeface="Wingdings" pitchFamily="2" charset="2"/>
              <a:buChar char="u"/>
            </a:pPr>
            <a:r>
              <a:rPr lang="zh-CN" altLang="en-US" dirty="0">
                <a:latin typeface="+mn-ea"/>
              </a:rPr>
              <a:t>猜测错误，那么就需要撤销错误执行的指令，重新从正确的地址开始执行。</a:t>
            </a:r>
            <a:endParaRPr lang="en-US" altLang="zh-CN" dirty="0">
              <a:latin typeface="+mn-ea"/>
            </a:endParaRPr>
          </a:p>
          <a:p>
            <a:pPr marL="1273175" lvl="2" indent="-285750">
              <a:buFont typeface="Wingdings" pitchFamily="2" charset="2"/>
              <a:buChar char="u"/>
            </a:pPr>
            <a:endParaRPr lang="zh-CN" altLang="en-US" dirty="0">
              <a:latin typeface="+mn-ea"/>
            </a:endParaRPr>
          </a:p>
          <a:p>
            <a:pPr marL="815975" lvl="1" indent="-285750">
              <a:buFont typeface="Arial" panose="020B0604020202020204" pitchFamily="34" charset="0"/>
              <a:buChar char="•"/>
            </a:pPr>
            <a:r>
              <a:rPr lang="zh-CN" altLang="en-US" dirty="0"/>
              <a:t>硬件转移预测的实现分为两步</a:t>
            </a:r>
            <a:r>
              <a:rPr lang="en-US" altLang="zh-CN" dirty="0"/>
              <a:t>:</a:t>
            </a:r>
          </a:p>
          <a:p>
            <a:pPr marL="815975" lvl="1" indent="-285750">
              <a:buFont typeface="Arial" panose="020B0604020202020204" pitchFamily="34" charset="0"/>
              <a:buChar char="•"/>
            </a:pPr>
            <a:endParaRPr lang="en-US" altLang="zh-CN" dirty="0"/>
          </a:p>
          <a:p>
            <a:pPr marL="1273175" lvl="2" indent="-285750">
              <a:buFont typeface="Wingdings" pitchFamily="2" charset="2"/>
              <a:buChar char="u"/>
            </a:pPr>
            <a:r>
              <a:rPr lang="zh-CN" altLang="en-US" dirty="0"/>
              <a:t>在取指或译码阶段进行预测，预测的内容包括是否跳转以及目标地址，然后根据预测结果取后续指令</a:t>
            </a:r>
            <a:r>
              <a:rPr lang="zh-CN" altLang="en-US" dirty="0">
                <a:latin typeface="+mn-ea"/>
              </a:rPr>
              <a:t>；</a:t>
            </a:r>
            <a:endParaRPr lang="en-US" altLang="zh-CN" dirty="0">
              <a:latin typeface="+mn-ea"/>
            </a:endParaRPr>
          </a:p>
          <a:p>
            <a:pPr marL="1273175" lvl="2" indent="-285750">
              <a:buFont typeface="Wingdings" pitchFamily="2" charset="2"/>
              <a:buChar char="u"/>
            </a:pPr>
            <a:endParaRPr lang="en-US" altLang="zh-CN" dirty="0">
              <a:latin typeface="+mn-ea"/>
            </a:endParaRPr>
          </a:p>
          <a:p>
            <a:pPr marL="1273175" lvl="2" indent="-285750">
              <a:buFont typeface="Wingdings" pitchFamily="2" charset="2"/>
              <a:buChar char="u"/>
            </a:pPr>
            <a:r>
              <a:rPr lang="zh-CN" altLang="en-US" dirty="0"/>
              <a:t>在转移指令执行完毕之后，确认转移条件以及转移地址是否预测正确，如果正确则正常执行，如果错误就需要清空流水线来取消错误执行的指令，并从正确的目标地址重新开始执行。</a:t>
            </a:r>
            <a:endParaRPr lang="zh-CN" altLang="en-US"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63</a:t>
            </a:fld>
            <a:endParaRPr lang="zh-CN" altLang="en-US"/>
          </a:p>
        </p:txBody>
      </p:sp>
    </p:spTree>
    <p:extLst>
      <p:ext uri="{BB962C8B-B14F-4D97-AF65-F5344CB8AC3E}">
        <p14:creationId xmlns:p14="http://schemas.microsoft.com/office/powerpoint/2010/main" val="4182052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硬件转移预测的核心思想是预测转移指令的目标地址，并从目标地址继续执行，这样就避免了阻塞。</a:t>
            </a:r>
            <a:endParaRPr lang="en-US" altLang="zh-CN" dirty="0"/>
          </a:p>
          <a:p>
            <a:pPr marL="1273175" lvl="2" indent="-285750">
              <a:buFont typeface="Wingdings" pitchFamily="2" charset="2"/>
              <a:buChar char="u"/>
            </a:pPr>
            <a:r>
              <a:rPr lang="zh-CN" altLang="en-US" dirty="0">
                <a:latin typeface="+mn-ea"/>
              </a:rPr>
              <a:t>猜测正确，流水线就能全速运行；</a:t>
            </a:r>
            <a:endParaRPr lang="en-US" altLang="zh-CN" dirty="0">
              <a:latin typeface="+mn-ea"/>
            </a:endParaRPr>
          </a:p>
          <a:p>
            <a:pPr marL="1273175" lvl="2" indent="-285750">
              <a:buFont typeface="Wingdings" pitchFamily="2" charset="2"/>
              <a:buChar char="u"/>
            </a:pPr>
            <a:r>
              <a:rPr lang="zh-CN" altLang="en-US" dirty="0">
                <a:latin typeface="+mn-ea"/>
              </a:rPr>
              <a:t>猜测错误，那么就需要撤销错误执行的指令，重新从正确的地址开始执行。</a:t>
            </a:r>
            <a:endParaRPr lang="en-US" altLang="zh-CN" dirty="0">
              <a:latin typeface="+mn-ea"/>
            </a:endParaRPr>
          </a:p>
          <a:p>
            <a:pPr marL="1273175" lvl="2" indent="-285750">
              <a:buFont typeface="Wingdings" pitchFamily="2" charset="2"/>
              <a:buChar char="u"/>
            </a:pPr>
            <a:endParaRPr lang="zh-CN" altLang="en-US" dirty="0">
              <a:latin typeface="+mn-ea"/>
            </a:endParaRPr>
          </a:p>
          <a:p>
            <a:pPr marL="815975" lvl="1" indent="-285750">
              <a:buFont typeface="Arial" panose="020B0604020202020204" pitchFamily="34" charset="0"/>
              <a:buChar char="•"/>
            </a:pPr>
            <a:r>
              <a:rPr lang="zh-CN" altLang="en-US" dirty="0"/>
              <a:t>硬件转移预测的实现分为两步</a:t>
            </a:r>
            <a:r>
              <a:rPr lang="en-US" altLang="zh-CN" dirty="0"/>
              <a:t>:</a:t>
            </a:r>
          </a:p>
          <a:p>
            <a:pPr marL="1273175" lvl="2" indent="-285750">
              <a:buFont typeface="Wingdings" pitchFamily="2" charset="2"/>
              <a:buChar char="u"/>
            </a:pPr>
            <a:r>
              <a:rPr lang="zh-CN" altLang="en-US" dirty="0"/>
              <a:t>在取指或译码阶段进行预测，预测的内容包括是否跳转以及目标地址，然后根据预测结果取后续指令</a:t>
            </a:r>
            <a:r>
              <a:rPr lang="zh-CN" altLang="en-US" dirty="0">
                <a:latin typeface="+mn-ea"/>
              </a:rPr>
              <a:t>；</a:t>
            </a:r>
            <a:endParaRPr lang="en-US" altLang="zh-CN" dirty="0">
              <a:latin typeface="+mn-ea"/>
            </a:endParaRPr>
          </a:p>
          <a:p>
            <a:pPr marL="1273175" lvl="2" indent="-285750">
              <a:buFont typeface="Wingdings" pitchFamily="2" charset="2"/>
              <a:buChar char="u"/>
            </a:pPr>
            <a:r>
              <a:rPr lang="zh-CN" altLang="en-US" dirty="0"/>
              <a:t>在转移指令执行完毕之后，确认转移条件以及转移地址是否预测正确，如果正确则正常执行，如果错误就需要清空流水线来取消错误执行的指令，并从正确的目标地址重新开始执行。</a:t>
            </a:r>
            <a:endParaRPr lang="en-US" altLang="zh-CN" dirty="0"/>
          </a:p>
          <a:p>
            <a:pPr marL="1273175" lvl="2" indent="-285750">
              <a:buFont typeface="Wingdings" pitchFamily="2" charset="2"/>
              <a:buChar char="u"/>
            </a:pPr>
            <a:endParaRPr lang="en-US" altLang="zh-CN" dirty="0"/>
          </a:p>
          <a:p>
            <a:pPr marL="815975" lvl="1" indent="-285750">
              <a:buFont typeface="Arial" panose="020B0604020202020204" pitchFamily="34" charset="0"/>
              <a:buChar char="•"/>
            </a:pPr>
            <a:r>
              <a:rPr lang="zh-CN" altLang="en-US" dirty="0">
                <a:solidFill>
                  <a:srgbClr val="191B0E"/>
                </a:solidFill>
                <a:latin typeface="+mn-ea"/>
              </a:rPr>
              <a:t>如果发生预测错误，之前错误执行的时钟周期就相当于发生阻塞。因此，提高预测准确率对于我们提高流水线效率以及提高处理器性能有至关重要的作用。</a:t>
            </a:r>
            <a:endParaRPr lang="en-US" altLang="zh-CN" dirty="0">
              <a:solidFill>
                <a:srgbClr val="191B0E"/>
              </a:solidFill>
              <a:latin typeface="+mn-ea"/>
            </a:endParaRPr>
          </a:p>
          <a:p>
            <a:pPr marL="1273175" lvl="2" indent="-285750">
              <a:buFont typeface="Wingdings" pitchFamily="2" charset="2"/>
              <a:buChar char="u"/>
            </a:pPr>
            <a:endParaRPr lang="zh-CN" altLang="en-US"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64</a:t>
            </a:fld>
            <a:endParaRPr lang="zh-CN" altLang="en-US"/>
          </a:p>
        </p:txBody>
      </p:sp>
    </p:spTree>
    <p:extLst>
      <p:ext uri="{BB962C8B-B14F-4D97-AF65-F5344CB8AC3E}">
        <p14:creationId xmlns:p14="http://schemas.microsoft.com/office/powerpoint/2010/main" val="3531842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转移指令具有两个突出特点：</a:t>
            </a:r>
            <a:endParaRPr lang="en-US" altLang="zh-CN" dirty="0">
              <a:latin typeface="+mn-ea"/>
            </a:endParaRPr>
          </a:p>
          <a:p>
            <a:pPr marL="1273175" lvl="2" indent="-285750">
              <a:buFont typeface="Wingdings" pitchFamily="2" charset="2"/>
              <a:buChar char="u"/>
            </a:pPr>
            <a:r>
              <a:rPr lang="zh-CN" altLang="en-US" dirty="0">
                <a:latin typeface="+mn-ea"/>
              </a:rPr>
              <a:t>转移指令的局部性，即少数转移指令占据了绝大多数的转移执行次数；</a:t>
            </a:r>
            <a:endParaRPr lang="en-US" altLang="zh-CN" dirty="0">
              <a:latin typeface="+mn-ea"/>
            </a:endParaRPr>
          </a:p>
          <a:p>
            <a:pPr marL="1273175" lvl="2" indent="-285750">
              <a:buFont typeface="Wingdings" pitchFamily="2" charset="2"/>
              <a:buChar char="u"/>
            </a:pPr>
            <a:r>
              <a:rPr lang="zh-CN" altLang="en-US" dirty="0">
                <a:latin typeface="+mn-ea"/>
              </a:rPr>
              <a:t>转移指令具有可预测性，因为多数转移指令的执行结果具有规律性。猜测正确，流水线就能全速运行。</a:t>
            </a:r>
            <a:endParaRPr lang="en-US" altLang="zh-CN" dirty="0">
              <a:latin typeface="+mn-ea"/>
            </a:endParaRPr>
          </a:p>
          <a:p>
            <a:pPr marL="1273175" lvl="2" indent="-285750">
              <a:buFont typeface="Wingdings" pitchFamily="2" charset="2"/>
              <a:buChar char="u"/>
            </a:pPr>
            <a:endParaRPr lang="zh-CN" altLang="en-US" dirty="0">
              <a:latin typeface="+mn-ea"/>
            </a:endParaRPr>
          </a:p>
          <a:p>
            <a:pPr marL="815975" lvl="1" indent="-285750">
              <a:buFont typeface="Arial" panose="020B0604020202020204" pitchFamily="34" charset="0"/>
              <a:buChar char="•"/>
            </a:pPr>
            <a:r>
              <a:rPr lang="zh-CN" altLang="en-US" dirty="0"/>
              <a:t>简单介绍转移指令的可预测性，它包含单条转移指令的重复性和不同指令之间的相关性。首先是单条转移指令的重复性，它与程序中的循环有关，比如</a:t>
            </a:r>
            <a:r>
              <a:rPr lang="en-US" altLang="zh-CN" dirty="0"/>
              <a:t>for</a:t>
            </a:r>
            <a:r>
              <a:rPr lang="zh-CN" altLang="en-US" dirty="0"/>
              <a:t>循环中的</a:t>
            </a:r>
            <a:r>
              <a:rPr lang="en-US" altLang="zh-CN" dirty="0"/>
              <a:t>TTT……TF</a:t>
            </a:r>
            <a:r>
              <a:rPr lang="zh-CN" altLang="en-US" dirty="0"/>
              <a:t>（成功</a:t>
            </a:r>
            <a:r>
              <a:rPr lang="en-US" altLang="zh-CN" dirty="0"/>
              <a:t>n</a:t>
            </a:r>
            <a:r>
              <a:rPr lang="zh-CN" altLang="en-US" dirty="0"/>
              <a:t>次，紧接着失败</a:t>
            </a:r>
            <a:r>
              <a:rPr lang="en-US" altLang="zh-CN" dirty="0"/>
              <a:t>1</a:t>
            </a:r>
            <a:r>
              <a:rPr lang="zh-CN" altLang="en-US" dirty="0"/>
              <a:t>次），以及</a:t>
            </a:r>
            <a:r>
              <a:rPr lang="en-US" altLang="zh-CN" dirty="0"/>
              <a:t>while</a:t>
            </a:r>
            <a:r>
              <a:rPr lang="zh-CN" altLang="en-US" dirty="0"/>
              <a:t>循环中的</a:t>
            </a:r>
            <a:r>
              <a:rPr lang="en-US" altLang="zh-CN" dirty="0"/>
              <a:t>FFF……FT</a:t>
            </a:r>
            <a:r>
              <a:rPr lang="zh-CN" altLang="en-US" dirty="0"/>
              <a:t>（失败</a:t>
            </a:r>
            <a:r>
              <a:rPr lang="en-US" altLang="zh-CN" dirty="0"/>
              <a:t>n</a:t>
            </a:r>
            <a:r>
              <a:rPr lang="zh-CN" altLang="en-US" dirty="0"/>
              <a:t>次，紧接着成功</a:t>
            </a:r>
            <a:r>
              <a:rPr lang="en-US" altLang="zh-CN" dirty="0"/>
              <a:t>1</a:t>
            </a:r>
            <a:r>
              <a:rPr lang="zh-CN" altLang="en-US" dirty="0"/>
              <a:t>次）。其次是不同指令之间存在的相关性，它体现在</a:t>
            </a:r>
            <a:r>
              <a:rPr lang="en-US" altLang="zh-CN" dirty="0"/>
              <a:t>if…else…</a:t>
            </a:r>
            <a:r>
              <a:rPr lang="zh-CN" altLang="en-US" dirty="0"/>
              <a:t>结构中，如果</a:t>
            </a:r>
            <a:r>
              <a:rPr lang="en-US" altLang="zh-CN" dirty="0"/>
              <a:t>if</a:t>
            </a:r>
            <a:r>
              <a:rPr lang="zh-CN" altLang="en-US" dirty="0"/>
              <a:t>判定失败，则</a:t>
            </a:r>
            <a:r>
              <a:rPr lang="en-US" altLang="zh-CN" dirty="0"/>
              <a:t>else</a:t>
            </a:r>
            <a:r>
              <a:rPr lang="zh-CN" altLang="en-US" dirty="0"/>
              <a:t>一定执行。</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zh-CN" altLang="en-US" dirty="0">
                <a:solidFill>
                  <a:srgbClr val="191B0E"/>
                </a:solidFill>
                <a:latin typeface="+mn-ea"/>
              </a:rPr>
              <a:t>转移预测可以分为静态预测和动态预测，在静态预测中，第一种情况是总是预测跳转不发生，顺序执行下一条指令，另一种就是总是预测跳转发生，从目标地址取指执行。静态预测的实现简单，但是预测的准确率较低，于是后来出现了动态预测的方法。</a:t>
            </a:r>
            <a:endParaRPr lang="zh-CN" altLang="en-US"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65</a:t>
            </a:fld>
            <a:endParaRPr lang="zh-CN" altLang="en-US"/>
          </a:p>
        </p:txBody>
      </p:sp>
    </p:spTree>
    <p:extLst>
      <p:ext uri="{BB962C8B-B14F-4D97-AF65-F5344CB8AC3E}">
        <p14:creationId xmlns:p14="http://schemas.microsoft.com/office/powerpoint/2010/main" val="2604048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动态预测与静态预测最大的不同是，它会根据历史记录中是否跳转来决定这一次的预测结果。动态预测的主要依据是转移指令重复性的特点，它对于循环类型的指令有很好的预测效果。</a:t>
            </a:r>
            <a:endParaRPr lang="en-US" altLang="zh-CN" dirty="0"/>
          </a:p>
          <a:p>
            <a:pPr marL="815975" lvl="1" indent="-285750">
              <a:buFont typeface="Arial" panose="020B0604020202020204" pitchFamily="34" charset="0"/>
              <a:buChar char="•"/>
            </a:pPr>
            <a:endParaRPr lang="zh-CN" altLang="en-US" dirty="0">
              <a:latin typeface="+mn-ea"/>
            </a:endParaRPr>
          </a:p>
          <a:p>
            <a:pPr marL="815975" lvl="1" indent="-285750">
              <a:buFont typeface="Arial" panose="020B0604020202020204" pitchFamily="34" charset="0"/>
              <a:buChar char="•"/>
            </a:pPr>
            <a:r>
              <a:rPr lang="zh-CN" altLang="en-US" dirty="0"/>
              <a:t>例如一段</a:t>
            </a:r>
            <a:r>
              <a:rPr lang="en-US" altLang="zh-CN" dirty="0"/>
              <a:t>for</a:t>
            </a:r>
            <a:r>
              <a:rPr lang="zh-CN" altLang="en-US" dirty="0"/>
              <a:t>循环的代码</a:t>
            </a:r>
            <a:r>
              <a:rPr lang="en-US" altLang="zh-CN" dirty="0"/>
              <a:t>for</a:t>
            </a:r>
            <a:r>
              <a:rPr lang="zh-CN" altLang="en-US" dirty="0"/>
              <a:t>（</a:t>
            </a:r>
            <a:r>
              <a:rPr lang="en-US" altLang="zh-CN" dirty="0" err="1"/>
              <a:t>i</a:t>
            </a:r>
            <a:r>
              <a:rPr lang="en-US" altLang="zh-CN" dirty="0"/>
              <a:t> = 0</a:t>
            </a:r>
            <a:r>
              <a:rPr lang="zh-CN" altLang="en-US" dirty="0"/>
              <a:t>；</a:t>
            </a:r>
            <a:r>
              <a:rPr lang="en-US" altLang="zh-CN" dirty="0" err="1"/>
              <a:t>i</a:t>
            </a:r>
            <a:r>
              <a:rPr lang="en-US" altLang="zh-CN" dirty="0"/>
              <a:t> &lt; 10</a:t>
            </a:r>
            <a:r>
              <a:rPr lang="zh-CN" altLang="en-US" dirty="0"/>
              <a:t>；</a:t>
            </a:r>
            <a:r>
              <a:rPr lang="en-US" altLang="zh-CN" dirty="0" err="1"/>
              <a:t>i</a:t>
            </a:r>
            <a:r>
              <a:rPr lang="en-US" altLang="zh-CN" dirty="0"/>
              <a:t>++</a:t>
            </a:r>
            <a:r>
              <a:rPr lang="zh-CN" altLang="en-US" dirty="0"/>
              <a:t>）</a:t>
            </a:r>
            <a:r>
              <a:rPr lang="en-US" altLang="zh-CN" dirty="0"/>
              <a:t>{}</a:t>
            </a:r>
            <a:r>
              <a:rPr lang="zh-CN" altLang="en-US" dirty="0"/>
              <a:t>，这条指令前</a:t>
            </a:r>
            <a:r>
              <a:rPr lang="en-US" altLang="zh-CN" dirty="0"/>
              <a:t>9</a:t>
            </a:r>
            <a:r>
              <a:rPr lang="zh-CN" altLang="en-US" dirty="0"/>
              <a:t>次都会跳转，而第</a:t>
            </a:r>
            <a:r>
              <a:rPr lang="en-US" altLang="zh-CN" dirty="0"/>
              <a:t>10</a:t>
            </a:r>
            <a:r>
              <a:rPr lang="zh-CN" altLang="en-US" dirty="0"/>
              <a:t>次不跳转，如果我们用</a:t>
            </a:r>
            <a:r>
              <a:rPr lang="en-US" altLang="zh-CN" dirty="0"/>
              <a:t>1</a:t>
            </a:r>
            <a:r>
              <a:rPr lang="zh-CN" altLang="en-US" dirty="0"/>
              <a:t>表示跳转，用</a:t>
            </a:r>
            <a:r>
              <a:rPr lang="en-US" altLang="zh-CN" dirty="0"/>
              <a:t>0</a:t>
            </a:r>
            <a:r>
              <a:rPr lang="zh-CN" altLang="en-US" dirty="0"/>
              <a:t>表示不跳转，这段指令的转移模式就是</a:t>
            </a:r>
            <a:r>
              <a:rPr lang="en-US" altLang="zh-CN" dirty="0"/>
              <a:t>1111111110</a:t>
            </a:r>
            <a:r>
              <a:rPr lang="zh-CN" altLang="en-US" dirty="0"/>
              <a:t>。那么，假设我们以上一次是否跳转作为转移预测的结果，除去第一次预测时的不确定性，后续的</a:t>
            </a:r>
            <a:r>
              <a:rPr lang="en-US" altLang="zh-CN" dirty="0"/>
              <a:t>9</a:t>
            </a:r>
            <a:r>
              <a:rPr lang="zh-CN" altLang="en-US" dirty="0"/>
              <a:t>次预测有</a:t>
            </a:r>
            <a:r>
              <a:rPr lang="en-US" altLang="zh-CN" dirty="0"/>
              <a:t>8</a:t>
            </a:r>
            <a:r>
              <a:rPr lang="zh-CN" altLang="en-US" dirty="0"/>
              <a:t>次是正确的，准确率能够达到</a:t>
            </a:r>
            <a:r>
              <a:rPr lang="en-US" altLang="zh-CN" dirty="0"/>
              <a:t>89%</a:t>
            </a:r>
            <a:r>
              <a:rPr lang="zh-CN" altLang="en-US" dirty="0"/>
              <a:t>，这种方案称为</a:t>
            </a:r>
            <a:r>
              <a:rPr lang="en-US" altLang="zh-CN" dirty="0"/>
              <a:t>1-bit</a:t>
            </a:r>
            <a:r>
              <a:rPr lang="zh-CN" altLang="en-US" dirty="0"/>
              <a:t>动态预测。</a:t>
            </a:r>
            <a:endParaRPr lang="en-US" altLang="zh-CN" dirty="0"/>
          </a:p>
          <a:p>
            <a:pPr marL="815975" lvl="1" indent="-285750">
              <a:buFont typeface="Arial" panose="020B0604020202020204" pitchFamily="34" charset="0"/>
              <a:buChar char="•"/>
            </a:pPr>
            <a:endParaRPr lang="en-US" altLang="zh-CN" dirty="0"/>
          </a:p>
          <a:p>
            <a:pPr marL="815975" lvl="1" indent="-285750">
              <a:buFont typeface="Arial" panose="020B0604020202020204" pitchFamily="34" charset="0"/>
              <a:buChar char="•"/>
            </a:pPr>
            <a:r>
              <a:rPr lang="en-US" altLang="zh-CN" dirty="0">
                <a:solidFill>
                  <a:srgbClr val="191B0E"/>
                </a:solidFill>
                <a:latin typeface="+mn-ea"/>
              </a:rPr>
              <a:t>1-bit</a:t>
            </a:r>
            <a:r>
              <a:rPr lang="zh-CN" altLang="en-US" dirty="0">
                <a:solidFill>
                  <a:srgbClr val="191B0E"/>
                </a:solidFill>
                <a:latin typeface="+mn-ea"/>
              </a:rPr>
              <a:t>动态预测对次数较多的单层循环有较好的效果。对于双层循环每次进入和退出内层循环时，都会出现两次预测错误；外层循环除去外层和内层循环第一次预测的不确定性，后续每次进入内层循环和从内层循环退出的第一次预测也都会发生错误。因此，最终的准确率为</a:t>
            </a:r>
            <a:r>
              <a:rPr lang="en-US" altLang="zh-CN" dirty="0">
                <a:solidFill>
                  <a:srgbClr val="191B0E"/>
                </a:solidFill>
                <a:latin typeface="+mn-ea"/>
              </a:rPr>
              <a:t>80 / 98 ≈ 82%</a:t>
            </a:r>
            <a:r>
              <a:rPr lang="zh-CN" altLang="en-US" dirty="0">
                <a:solidFill>
                  <a:srgbClr val="191B0E"/>
                </a:solidFill>
                <a:latin typeface="+mn-ea"/>
              </a:rPr>
              <a:t>，远低于单层循环的情况。这时，有一种改进途径就是使用</a:t>
            </a:r>
            <a:r>
              <a:rPr lang="en-US" altLang="zh-CN" dirty="0">
                <a:solidFill>
                  <a:srgbClr val="191B0E"/>
                </a:solidFill>
                <a:latin typeface="+mn-ea"/>
              </a:rPr>
              <a:t>2-bit</a:t>
            </a:r>
            <a:r>
              <a:rPr lang="zh-CN" altLang="en-US" dirty="0">
                <a:solidFill>
                  <a:srgbClr val="191B0E"/>
                </a:solidFill>
                <a:latin typeface="+mn-ea"/>
              </a:rPr>
              <a:t>动态预测。</a:t>
            </a:r>
            <a:endParaRPr lang="zh-CN" altLang="en-US"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66</a:t>
            </a:fld>
            <a:endParaRPr lang="zh-CN" altLang="en-US"/>
          </a:p>
        </p:txBody>
      </p:sp>
      <p:sp>
        <p:nvSpPr>
          <p:cNvPr id="3" name="矩形 2">
            <a:extLst>
              <a:ext uri="{FF2B5EF4-FFF2-40B4-BE49-F238E27FC236}">
                <a16:creationId xmlns:a16="http://schemas.microsoft.com/office/drawing/2014/main" id="{63732D04-1A0E-4455-9142-F524FD6233B4}"/>
              </a:ext>
            </a:extLst>
          </p:cNvPr>
          <p:cNvSpPr/>
          <p:nvPr/>
        </p:nvSpPr>
        <p:spPr>
          <a:xfrm>
            <a:off x="3447875" y="5637402"/>
            <a:ext cx="4521666" cy="1073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j++</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54512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针对</a:t>
            </a:r>
            <a:r>
              <a:rPr lang="zh-CN" altLang="zh-CN" dirty="0"/>
              <a:t>双层循环</a:t>
            </a:r>
            <a:r>
              <a:rPr lang="en-US" altLang="zh-CN" dirty="0"/>
              <a:t>1-bit</a:t>
            </a:r>
            <a:r>
              <a:rPr lang="zh-CN" altLang="zh-CN" dirty="0"/>
              <a:t>动态预测</a:t>
            </a:r>
            <a:r>
              <a:rPr lang="zh-CN" altLang="en-US" dirty="0"/>
              <a:t>准确率</a:t>
            </a:r>
            <a:r>
              <a:rPr lang="zh-CN" altLang="zh-CN" dirty="0"/>
              <a:t>低于单层循环的情况，有一种改进途径</a:t>
            </a:r>
            <a:r>
              <a:rPr lang="zh-CN" altLang="en-US" dirty="0"/>
              <a:t>：</a:t>
            </a:r>
            <a:r>
              <a:rPr lang="en-US" altLang="zh-CN" dirty="0"/>
              <a:t>2-bit</a:t>
            </a:r>
            <a:r>
              <a:rPr lang="zh-CN" altLang="zh-CN" dirty="0"/>
              <a:t>动态预测</a:t>
            </a:r>
            <a:r>
              <a:rPr lang="zh-CN" altLang="en-US" dirty="0"/>
              <a:t>。</a:t>
            </a:r>
            <a:r>
              <a:rPr lang="en-US" altLang="zh-CN" dirty="0"/>
              <a:t>2-bit</a:t>
            </a:r>
            <a:r>
              <a:rPr lang="zh-CN" altLang="en-US" dirty="0"/>
              <a:t>动态预测的工作原理为：</a:t>
            </a:r>
            <a:endParaRPr lang="en-US" altLang="zh-CN" dirty="0"/>
          </a:p>
          <a:p>
            <a:pPr marL="1273175" lvl="2" indent="-285750">
              <a:buFont typeface="Wingdings" pitchFamily="2" charset="2"/>
              <a:buChar char="u"/>
            </a:pPr>
            <a:r>
              <a:rPr lang="zh-CN" altLang="en-US" dirty="0">
                <a:latin typeface="+mn-ea"/>
              </a:rPr>
              <a:t>当处于</a:t>
            </a:r>
            <a:r>
              <a:rPr lang="en-US" altLang="zh-CN" dirty="0">
                <a:latin typeface="+mn-ea"/>
              </a:rPr>
              <a:t>00</a:t>
            </a:r>
            <a:r>
              <a:rPr lang="zh-CN" altLang="en-US" dirty="0">
                <a:latin typeface="+mn-ea"/>
              </a:rPr>
              <a:t>状态时，预测指令不跳转</a:t>
            </a:r>
            <a:r>
              <a:rPr lang="en-US" altLang="zh-CN" dirty="0">
                <a:latin typeface="+mn-ea"/>
              </a:rPr>
              <a:t>——</a:t>
            </a:r>
            <a:r>
              <a:rPr lang="zh-CN" altLang="en-US" dirty="0">
                <a:latin typeface="+mn-ea"/>
              </a:rPr>
              <a:t>如果预测成功，则保持</a:t>
            </a:r>
            <a:r>
              <a:rPr lang="en-US" altLang="zh-CN" dirty="0">
                <a:latin typeface="+mn-ea"/>
              </a:rPr>
              <a:t>00</a:t>
            </a:r>
            <a:r>
              <a:rPr lang="zh-CN" altLang="en-US" dirty="0">
                <a:latin typeface="+mn-ea"/>
              </a:rPr>
              <a:t>状态不变；如果预测失败，则调整为</a:t>
            </a:r>
            <a:r>
              <a:rPr lang="en-US" altLang="zh-CN" dirty="0">
                <a:latin typeface="+mn-ea"/>
              </a:rPr>
              <a:t>01</a:t>
            </a:r>
            <a:r>
              <a:rPr lang="zh-CN" altLang="en-US" dirty="0">
                <a:latin typeface="+mn-ea"/>
              </a:rPr>
              <a:t>状态；</a:t>
            </a:r>
          </a:p>
          <a:p>
            <a:pPr marL="1273175" lvl="2" indent="-285750">
              <a:buFont typeface="Wingdings" pitchFamily="2" charset="2"/>
              <a:buChar char="u"/>
            </a:pPr>
            <a:r>
              <a:rPr lang="zh-CN" altLang="en-US" dirty="0">
                <a:latin typeface="+mn-ea"/>
              </a:rPr>
              <a:t>当处于</a:t>
            </a:r>
            <a:r>
              <a:rPr lang="en-US" altLang="zh-CN" dirty="0">
                <a:latin typeface="+mn-ea"/>
              </a:rPr>
              <a:t>01</a:t>
            </a:r>
            <a:r>
              <a:rPr lang="zh-CN" altLang="en-US" dirty="0">
                <a:latin typeface="+mn-ea"/>
              </a:rPr>
              <a:t>状态时，预测指令不跳转</a:t>
            </a:r>
            <a:r>
              <a:rPr lang="en-US" altLang="zh-CN" dirty="0">
                <a:latin typeface="+mn-ea"/>
              </a:rPr>
              <a:t>——</a:t>
            </a:r>
            <a:r>
              <a:rPr lang="zh-CN" altLang="en-US" dirty="0">
                <a:latin typeface="+mn-ea"/>
              </a:rPr>
              <a:t>如果预测成功，则调整为</a:t>
            </a:r>
            <a:r>
              <a:rPr lang="en-US" altLang="zh-CN" dirty="0">
                <a:latin typeface="+mn-ea"/>
              </a:rPr>
              <a:t>00</a:t>
            </a:r>
            <a:r>
              <a:rPr lang="zh-CN" altLang="en-US" dirty="0">
                <a:latin typeface="+mn-ea"/>
              </a:rPr>
              <a:t>状态；如果预测失败，则调整为</a:t>
            </a:r>
            <a:r>
              <a:rPr lang="en-US" altLang="zh-CN" dirty="0">
                <a:latin typeface="+mn-ea"/>
              </a:rPr>
              <a:t>10</a:t>
            </a:r>
            <a:r>
              <a:rPr lang="zh-CN" altLang="en-US" dirty="0">
                <a:latin typeface="+mn-ea"/>
              </a:rPr>
              <a:t>状态；</a:t>
            </a:r>
          </a:p>
          <a:p>
            <a:pPr marL="1273175" lvl="2" indent="-285750">
              <a:buFont typeface="Wingdings" pitchFamily="2" charset="2"/>
              <a:buChar char="u"/>
            </a:pPr>
            <a:r>
              <a:rPr lang="zh-CN" altLang="en-US" dirty="0">
                <a:latin typeface="+mn-ea"/>
              </a:rPr>
              <a:t>当处于</a:t>
            </a:r>
            <a:r>
              <a:rPr lang="en-US" altLang="zh-CN" dirty="0">
                <a:latin typeface="+mn-ea"/>
              </a:rPr>
              <a:t>10</a:t>
            </a:r>
            <a:r>
              <a:rPr lang="zh-CN" altLang="en-US" dirty="0">
                <a:latin typeface="+mn-ea"/>
              </a:rPr>
              <a:t>状态时，预测指令跳转</a:t>
            </a:r>
            <a:r>
              <a:rPr lang="en-US" altLang="zh-CN" dirty="0">
                <a:latin typeface="+mn-ea"/>
              </a:rPr>
              <a:t>——</a:t>
            </a:r>
            <a:r>
              <a:rPr lang="zh-CN" altLang="en-US" dirty="0">
                <a:latin typeface="+mn-ea"/>
              </a:rPr>
              <a:t>如果预测成功，则调整为</a:t>
            </a:r>
            <a:r>
              <a:rPr lang="en-US" altLang="zh-CN" dirty="0">
                <a:latin typeface="+mn-ea"/>
              </a:rPr>
              <a:t>11</a:t>
            </a:r>
            <a:r>
              <a:rPr lang="zh-CN" altLang="en-US" dirty="0">
                <a:latin typeface="+mn-ea"/>
              </a:rPr>
              <a:t>状态；如果预测失败，则调整为</a:t>
            </a:r>
            <a:r>
              <a:rPr lang="en-US" altLang="zh-CN" dirty="0">
                <a:latin typeface="+mn-ea"/>
              </a:rPr>
              <a:t>01</a:t>
            </a:r>
            <a:r>
              <a:rPr lang="zh-CN" altLang="en-US" dirty="0">
                <a:latin typeface="+mn-ea"/>
              </a:rPr>
              <a:t>状态；</a:t>
            </a:r>
          </a:p>
          <a:p>
            <a:pPr marL="1273175" lvl="2" indent="-285750">
              <a:buFont typeface="Wingdings" pitchFamily="2" charset="2"/>
              <a:buChar char="u"/>
            </a:pPr>
            <a:r>
              <a:rPr lang="zh-CN" altLang="en-US" dirty="0">
                <a:latin typeface="+mn-ea"/>
              </a:rPr>
              <a:t>当处于</a:t>
            </a:r>
            <a:r>
              <a:rPr lang="en-US" altLang="zh-CN" dirty="0">
                <a:latin typeface="+mn-ea"/>
              </a:rPr>
              <a:t>11</a:t>
            </a:r>
            <a:r>
              <a:rPr lang="zh-CN" altLang="en-US" dirty="0">
                <a:latin typeface="+mn-ea"/>
              </a:rPr>
              <a:t>状态时，预测指令跳转</a:t>
            </a:r>
            <a:r>
              <a:rPr lang="en-US" altLang="zh-CN" dirty="0">
                <a:latin typeface="+mn-ea"/>
              </a:rPr>
              <a:t>——</a:t>
            </a:r>
            <a:r>
              <a:rPr lang="zh-CN" altLang="en-US" dirty="0">
                <a:latin typeface="+mn-ea"/>
              </a:rPr>
              <a:t>如果预测成功，则保持</a:t>
            </a:r>
            <a:r>
              <a:rPr lang="en-US" altLang="zh-CN" dirty="0">
                <a:latin typeface="+mn-ea"/>
              </a:rPr>
              <a:t>11</a:t>
            </a:r>
            <a:r>
              <a:rPr lang="zh-CN" altLang="en-US" dirty="0">
                <a:latin typeface="+mn-ea"/>
              </a:rPr>
              <a:t>状态不变；如果预测失败，则回调整为</a:t>
            </a:r>
            <a:r>
              <a:rPr lang="en-US" altLang="zh-CN" dirty="0">
                <a:latin typeface="+mn-ea"/>
              </a:rPr>
              <a:t>10</a:t>
            </a:r>
            <a:r>
              <a:rPr lang="zh-CN" altLang="en-US" dirty="0">
                <a:latin typeface="+mn-ea"/>
              </a:rPr>
              <a:t>状态。</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67</a:t>
            </a:fld>
            <a:endParaRPr lang="zh-CN" altLang="en-US"/>
          </a:p>
        </p:txBody>
      </p:sp>
      <p:sp>
        <p:nvSpPr>
          <p:cNvPr id="3" name="矩形 2">
            <a:extLst>
              <a:ext uri="{FF2B5EF4-FFF2-40B4-BE49-F238E27FC236}">
                <a16:creationId xmlns:a16="http://schemas.microsoft.com/office/drawing/2014/main" id="{63732D04-1A0E-4455-9142-F524FD6233B4}"/>
              </a:ext>
            </a:extLst>
          </p:cNvPr>
          <p:cNvSpPr/>
          <p:nvPr/>
        </p:nvSpPr>
        <p:spPr>
          <a:xfrm>
            <a:off x="1935320" y="4923406"/>
            <a:ext cx="2922037" cy="1073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j++</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a:t>
            </a:r>
          </a:p>
        </p:txBody>
      </p:sp>
      <p:sp>
        <p:nvSpPr>
          <p:cNvPr id="5" name="椭圆 4">
            <a:extLst>
              <a:ext uri="{FF2B5EF4-FFF2-40B4-BE49-F238E27FC236}">
                <a16:creationId xmlns:a16="http://schemas.microsoft.com/office/drawing/2014/main" id="{204964C8-C597-4330-B111-14FB4FB6360A}"/>
              </a:ext>
            </a:extLst>
          </p:cNvPr>
          <p:cNvSpPr/>
          <p:nvPr/>
        </p:nvSpPr>
        <p:spPr>
          <a:xfrm>
            <a:off x="6291307" y="4613163"/>
            <a:ext cx="889233" cy="520117"/>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10</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1D9169BC-E8C5-4866-A4A4-C6164D78CCDA}"/>
              </a:ext>
            </a:extLst>
          </p:cNvPr>
          <p:cNvSpPr/>
          <p:nvPr/>
        </p:nvSpPr>
        <p:spPr>
          <a:xfrm>
            <a:off x="8930002" y="4613162"/>
            <a:ext cx="889233" cy="520117"/>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11</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873F2EF5-488F-4BF0-8D1D-35B1BFA1C1ED}"/>
              </a:ext>
            </a:extLst>
          </p:cNvPr>
          <p:cNvSpPr/>
          <p:nvPr/>
        </p:nvSpPr>
        <p:spPr>
          <a:xfrm>
            <a:off x="6291306" y="6089727"/>
            <a:ext cx="889233" cy="520117"/>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01</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E4271E10-07CB-4823-9F1F-F91ECDC3E816}"/>
              </a:ext>
            </a:extLst>
          </p:cNvPr>
          <p:cNvSpPr/>
          <p:nvPr/>
        </p:nvSpPr>
        <p:spPr>
          <a:xfrm>
            <a:off x="8930002" y="6089727"/>
            <a:ext cx="889233" cy="520117"/>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00</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8598323F-59BF-4DC0-BB46-0E5BCA5B8CBD}"/>
              </a:ext>
            </a:extLst>
          </p:cNvPr>
          <p:cNvCxnSpPr>
            <a:cxnSpLocks/>
          </p:cNvCxnSpPr>
          <p:nvPr/>
        </p:nvCxnSpPr>
        <p:spPr>
          <a:xfrm flipV="1">
            <a:off x="7193106" y="4762782"/>
            <a:ext cx="1740111" cy="838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CFEA3ADD-0F4E-4453-92A3-50027183BF3C}"/>
              </a:ext>
            </a:extLst>
          </p:cNvPr>
          <p:cNvCxnSpPr>
            <a:cxnSpLocks/>
          </p:cNvCxnSpPr>
          <p:nvPr/>
        </p:nvCxnSpPr>
        <p:spPr>
          <a:xfrm flipH="1">
            <a:off x="7156689" y="5001752"/>
            <a:ext cx="1797164" cy="0"/>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8598323F-59BF-4DC0-BB46-0E5BCA5B8CBD}"/>
              </a:ext>
            </a:extLst>
          </p:cNvPr>
          <p:cNvCxnSpPr>
            <a:cxnSpLocks/>
          </p:cNvCxnSpPr>
          <p:nvPr/>
        </p:nvCxnSpPr>
        <p:spPr>
          <a:xfrm flipV="1">
            <a:off x="7180539" y="6273562"/>
            <a:ext cx="1740111" cy="838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FEA3ADD-0F4E-4453-92A3-50027183BF3C}"/>
              </a:ext>
            </a:extLst>
          </p:cNvPr>
          <p:cNvCxnSpPr>
            <a:cxnSpLocks/>
          </p:cNvCxnSpPr>
          <p:nvPr/>
        </p:nvCxnSpPr>
        <p:spPr>
          <a:xfrm flipH="1">
            <a:off x="7132838" y="6493084"/>
            <a:ext cx="1797164" cy="0"/>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8598323F-59BF-4DC0-BB46-0E5BCA5B8CBD}"/>
              </a:ext>
            </a:extLst>
          </p:cNvPr>
          <p:cNvCxnSpPr>
            <a:cxnSpLocks/>
          </p:cNvCxnSpPr>
          <p:nvPr/>
        </p:nvCxnSpPr>
        <p:spPr>
          <a:xfrm>
            <a:off x="6590738" y="5164384"/>
            <a:ext cx="0" cy="925343"/>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CFEA3ADD-0F4E-4453-92A3-50027183BF3C}"/>
              </a:ext>
            </a:extLst>
          </p:cNvPr>
          <p:cNvCxnSpPr>
            <a:cxnSpLocks/>
          </p:cNvCxnSpPr>
          <p:nvPr/>
        </p:nvCxnSpPr>
        <p:spPr>
          <a:xfrm flipV="1">
            <a:off x="6800309" y="5164385"/>
            <a:ext cx="0" cy="92534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sp>
        <p:nvSpPr>
          <p:cNvPr id="42" name="矩形 41">
            <a:extLst>
              <a:ext uri="{FF2B5EF4-FFF2-40B4-BE49-F238E27FC236}">
                <a16:creationId xmlns:a16="http://schemas.microsoft.com/office/drawing/2014/main" id="{BBEBD6CB-B023-4A35-AAFF-4D954BA7855E}"/>
              </a:ext>
            </a:extLst>
          </p:cNvPr>
          <p:cNvSpPr/>
          <p:nvPr/>
        </p:nvSpPr>
        <p:spPr>
          <a:xfrm>
            <a:off x="7193106" y="4441903"/>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预测正确</a:t>
            </a:r>
          </a:p>
        </p:txBody>
      </p:sp>
      <p:sp>
        <p:nvSpPr>
          <p:cNvPr id="43" name="矩形 42">
            <a:extLst>
              <a:ext uri="{FF2B5EF4-FFF2-40B4-BE49-F238E27FC236}">
                <a16:creationId xmlns:a16="http://schemas.microsoft.com/office/drawing/2014/main" id="{FC9D26A2-F49E-438E-916A-15A60991DB60}"/>
              </a:ext>
            </a:extLst>
          </p:cNvPr>
          <p:cNvSpPr/>
          <p:nvPr/>
        </p:nvSpPr>
        <p:spPr>
          <a:xfrm>
            <a:off x="7193106" y="4967401"/>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4" name="矩形 43">
            <a:extLst>
              <a:ext uri="{FF2B5EF4-FFF2-40B4-BE49-F238E27FC236}">
                <a16:creationId xmlns:a16="http://schemas.microsoft.com/office/drawing/2014/main" id="{DED96263-3E05-4C4F-9EC8-EDB7FEC31426}"/>
              </a:ext>
            </a:extLst>
          </p:cNvPr>
          <p:cNvSpPr/>
          <p:nvPr/>
        </p:nvSpPr>
        <p:spPr>
          <a:xfrm>
            <a:off x="7193106" y="5973462"/>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预测正确</a:t>
            </a:r>
          </a:p>
        </p:txBody>
      </p:sp>
      <p:sp>
        <p:nvSpPr>
          <p:cNvPr id="45" name="矩形 44">
            <a:extLst>
              <a:ext uri="{FF2B5EF4-FFF2-40B4-BE49-F238E27FC236}">
                <a16:creationId xmlns:a16="http://schemas.microsoft.com/office/drawing/2014/main" id="{0FE776A5-38F9-49D5-8622-76395A2C3501}"/>
              </a:ext>
            </a:extLst>
          </p:cNvPr>
          <p:cNvSpPr/>
          <p:nvPr/>
        </p:nvSpPr>
        <p:spPr>
          <a:xfrm>
            <a:off x="7193106" y="6513783"/>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6" name="矩形 45">
            <a:extLst>
              <a:ext uri="{FF2B5EF4-FFF2-40B4-BE49-F238E27FC236}">
                <a16:creationId xmlns:a16="http://schemas.microsoft.com/office/drawing/2014/main" id="{9900D6D0-F03B-4B90-9D3D-E73FF65852A4}"/>
              </a:ext>
            </a:extLst>
          </p:cNvPr>
          <p:cNvSpPr/>
          <p:nvPr/>
        </p:nvSpPr>
        <p:spPr>
          <a:xfrm>
            <a:off x="6176289" y="5453823"/>
            <a:ext cx="399683"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8" name="矩形 47">
            <a:extLst>
              <a:ext uri="{FF2B5EF4-FFF2-40B4-BE49-F238E27FC236}">
                <a16:creationId xmlns:a16="http://schemas.microsoft.com/office/drawing/2014/main" id="{C509E587-DBD2-4FB0-96A6-98DF4AAFAEC9}"/>
              </a:ext>
            </a:extLst>
          </p:cNvPr>
          <p:cNvSpPr/>
          <p:nvPr/>
        </p:nvSpPr>
        <p:spPr>
          <a:xfrm>
            <a:off x="6810038" y="5460302"/>
            <a:ext cx="399683"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Tree>
    <p:extLst>
      <p:ext uri="{BB962C8B-B14F-4D97-AF65-F5344CB8AC3E}">
        <p14:creationId xmlns:p14="http://schemas.microsoft.com/office/powerpoint/2010/main" val="587021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流水线优化技术</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0747015" cy="5379415"/>
          </a:xfrm>
        </p:spPr>
        <p:txBody>
          <a:bodyPr/>
          <a:lstStyle/>
          <a:p>
            <a:r>
              <a:rPr lang="zh-CN" altLang="zh-CN" dirty="0"/>
              <a:t>转移预测</a:t>
            </a:r>
          </a:p>
          <a:p>
            <a:pPr marL="815975" lvl="1" indent="-285750">
              <a:buFont typeface="Arial" panose="020B0604020202020204" pitchFamily="34" charset="0"/>
              <a:buChar char="•"/>
            </a:pPr>
            <a:r>
              <a:rPr lang="zh-CN" altLang="en-US" dirty="0"/>
              <a:t>使用</a:t>
            </a:r>
            <a:r>
              <a:rPr lang="en-US" altLang="zh-CN" dirty="0"/>
              <a:t>2-bit</a:t>
            </a:r>
            <a:r>
              <a:rPr lang="zh-CN" altLang="en-US" dirty="0"/>
              <a:t>动态预测后，还是以前面的两重循环为例，这里我们只考虑内层循环。假设内层循环起始状态为</a:t>
            </a:r>
            <a:r>
              <a:rPr lang="en-US" altLang="zh-CN" dirty="0"/>
              <a:t>00</a:t>
            </a:r>
            <a:r>
              <a:rPr lang="zh-CN" altLang="en-US" dirty="0"/>
              <a:t>，在第</a:t>
            </a:r>
            <a:r>
              <a:rPr lang="en-US" altLang="zh-CN" dirty="0"/>
              <a:t>1</a:t>
            </a:r>
            <a:r>
              <a:rPr lang="zh-CN" altLang="en-US" dirty="0"/>
              <a:t>轮中，第</a:t>
            </a:r>
            <a:r>
              <a:rPr lang="en-US" altLang="zh-CN" dirty="0"/>
              <a:t>1</a:t>
            </a:r>
            <a:r>
              <a:rPr lang="zh-CN" altLang="en-US" dirty="0"/>
              <a:t>次预测不跳转，错误后状态变为</a:t>
            </a:r>
            <a:r>
              <a:rPr lang="en-US" altLang="zh-CN" dirty="0"/>
              <a:t>01</a:t>
            </a:r>
            <a:r>
              <a:rPr lang="zh-CN" altLang="en-US" dirty="0"/>
              <a:t>；第</a:t>
            </a:r>
            <a:r>
              <a:rPr lang="en-US" altLang="zh-CN" dirty="0"/>
              <a:t>2</a:t>
            </a:r>
            <a:r>
              <a:rPr lang="zh-CN" altLang="en-US" dirty="0"/>
              <a:t>次仍然预测不跳转，错误后状态变为</a:t>
            </a:r>
            <a:r>
              <a:rPr lang="en-US" altLang="zh-CN" dirty="0"/>
              <a:t>10</a:t>
            </a:r>
            <a:r>
              <a:rPr lang="zh-CN" altLang="en-US" dirty="0"/>
              <a:t>；第</a:t>
            </a:r>
            <a:r>
              <a:rPr lang="en-US" altLang="zh-CN" dirty="0"/>
              <a:t>3</a:t>
            </a:r>
            <a:r>
              <a:rPr lang="zh-CN" altLang="en-US" dirty="0"/>
              <a:t>次预测跳转，正确后状态变为</a:t>
            </a:r>
            <a:r>
              <a:rPr lang="en-US" altLang="zh-CN" dirty="0"/>
              <a:t>11</a:t>
            </a:r>
            <a:r>
              <a:rPr lang="zh-CN" altLang="en-US" dirty="0"/>
              <a:t>；后续一直预测正确，保持</a:t>
            </a:r>
            <a:r>
              <a:rPr lang="en-US" altLang="zh-CN" dirty="0"/>
              <a:t>11</a:t>
            </a:r>
            <a:r>
              <a:rPr lang="zh-CN" altLang="en-US" dirty="0"/>
              <a:t>状态，直到第</a:t>
            </a:r>
            <a:r>
              <a:rPr lang="en-US" altLang="zh-CN" dirty="0"/>
              <a:t>10</a:t>
            </a:r>
            <a:r>
              <a:rPr lang="zh-CN" altLang="en-US" dirty="0"/>
              <a:t>次，预测跳转，错误后状态变为</a:t>
            </a:r>
            <a:r>
              <a:rPr lang="en-US" altLang="zh-CN" dirty="0"/>
              <a:t>10</a:t>
            </a:r>
            <a:r>
              <a:rPr lang="zh-CN" altLang="en-US" dirty="0"/>
              <a:t>。在后续</a:t>
            </a:r>
            <a:r>
              <a:rPr lang="en-US" altLang="zh-CN" dirty="0"/>
              <a:t>9</a:t>
            </a:r>
            <a:r>
              <a:rPr lang="zh-CN" altLang="en-US" dirty="0"/>
              <a:t>轮中，都是预测跳转，每一轮都是最后一次预测错误。因此，使用</a:t>
            </a:r>
            <a:r>
              <a:rPr lang="en-US" altLang="zh-CN" dirty="0"/>
              <a:t>2-bit</a:t>
            </a:r>
            <a:r>
              <a:rPr lang="zh-CN" altLang="en-US" dirty="0"/>
              <a:t>动态预测后，内层循环在第</a:t>
            </a:r>
            <a:r>
              <a:rPr lang="en-US" altLang="zh-CN" dirty="0"/>
              <a:t>1</a:t>
            </a:r>
            <a:r>
              <a:rPr lang="zh-CN" altLang="en-US" dirty="0"/>
              <a:t>轮中错误</a:t>
            </a:r>
            <a:r>
              <a:rPr lang="en-US" altLang="zh-CN" dirty="0"/>
              <a:t>3</a:t>
            </a:r>
            <a:r>
              <a:rPr lang="zh-CN" altLang="en-US" dirty="0"/>
              <a:t>次，后续每轮错误</a:t>
            </a:r>
            <a:r>
              <a:rPr lang="en-US" altLang="zh-CN" dirty="0"/>
              <a:t>1</a:t>
            </a:r>
            <a:r>
              <a:rPr lang="zh-CN" altLang="en-US" dirty="0"/>
              <a:t>次，准确率为</a:t>
            </a:r>
            <a:r>
              <a:rPr lang="en-US" altLang="zh-CN" dirty="0"/>
              <a:t>88 / 100 = 88%</a:t>
            </a:r>
            <a:r>
              <a:rPr lang="zh-CN" altLang="en-US" dirty="0"/>
              <a:t>。</a:t>
            </a:r>
            <a:endParaRPr lang="zh-CN" altLang="en-US" dirty="0">
              <a:latin typeface="+mn-ea"/>
            </a:endParaRP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68</a:t>
            </a:fld>
            <a:endParaRPr lang="zh-CN" altLang="en-US"/>
          </a:p>
        </p:txBody>
      </p:sp>
      <p:sp>
        <p:nvSpPr>
          <p:cNvPr id="3" name="矩形 2">
            <a:extLst>
              <a:ext uri="{FF2B5EF4-FFF2-40B4-BE49-F238E27FC236}">
                <a16:creationId xmlns:a16="http://schemas.microsoft.com/office/drawing/2014/main" id="{63732D04-1A0E-4455-9142-F524FD6233B4}"/>
              </a:ext>
            </a:extLst>
          </p:cNvPr>
          <p:cNvSpPr/>
          <p:nvPr/>
        </p:nvSpPr>
        <p:spPr>
          <a:xfrm>
            <a:off x="916145" y="4168466"/>
            <a:ext cx="2922037" cy="1073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i</a:t>
            </a: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for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j &lt; 10</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err="1">
                <a:solidFill>
                  <a:schemeClr val="tx1"/>
                </a:solidFill>
                <a:latin typeface="Times New Roman" panose="02020603050405020304" pitchFamily="18" charset="0"/>
                <a:cs typeface="Times New Roman" panose="02020603050405020304" pitchFamily="18" charset="0"/>
              </a:rPr>
              <a:t>j++</a:t>
            </a:r>
            <a:r>
              <a:rPr lang="zh-CN" altLang="en-US" sz="1600" dirty="0">
                <a:solidFill>
                  <a:schemeClr val="tx1"/>
                </a:solidFill>
                <a:latin typeface="Times New Roman" panose="02020603050405020304" pitchFamily="18" charset="0"/>
                <a:cs typeface="Times New Roman" panose="02020603050405020304" pitchFamily="18" charset="0"/>
              </a:rPr>
              <a:t>）</a:t>
            </a:r>
          </a:p>
          <a:p>
            <a:pPr algn="ctr"/>
            <a:r>
              <a:rPr lang="en-US" altLang="zh-CN" sz="1600" dirty="0">
                <a:solidFill>
                  <a:schemeClr val="tx1"/>
                </a:solidFill>
                <a:latin typeface="Times New Roman" panose="02020603050405020304" pitchFamily="18" charset="0"/>
                <a:cs typeface="Times New Roman" panose="02020603050405020304" pitchFamily="18" charset="0"/>
              </a:rPr>
              <a:t>  …</a:t>
            </a:r>
          </a:p>
        </p:txBody>
      </p:sp>
      <p:sp>
        <p:nvSpPr>
          <p:cNvPr id="5" name="椭圆 4">
            <a:extLst>
              <a:ext uri="{FF2B5EF4-FFF2-40B4-BE49-F238E27FC236}">
                <a16:creationId xmlns:a16="http://schemas.microsoft.com/office/drawing/2014/main" id="{204964C8-C597-4330-B111-14FB4FB6360A}"/>
              </a:ext>
            </a:extLst>
          </p:cNvPr>
          <p:cNvSpPr/>
          <p:nvPr/>
        </p:nvSpPr>
        <p:spPr>
          <a:xfrm>
            <a:off x="5272132" y="3858223"/>
            <a:ext cx="889233" cy="520117"/>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10</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1D9169BC-E8C5-4866-A4A4-C6164D78CCDA}"/>
              </a:ext>
            </a:extLst>
          </p:cNvPr>
          <p:cNvSpPr/>
          <p:nvPr/>
        </p:nvSpPr>
        <p:spPr>
          <a:xfrm>
            <a:off x="7910827" y="3858222"/>
            <a:ext cx="889233" cy="520117"/>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11</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873F2EF5-488F-4BF0-8D1D-35B1BFA1C1ED}"/>
              </a:ext>
            </a:extLst>
          </p:cNvPr>
          <p:cNvSpPr/>
          <p:nvPr/>
        </p:nvSpPr>
        <p:spPr>
          <a:xfrm>
            <a:off x="5272131" y="5334787"/>
            <a:ext cx="889233" cy="520117"/>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01</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E4271E10-07CB-4823-9F1F-F91ECDC3E816}"/>
              </a:ext>
            </a:extLst>
          </p:cNvPr>
          <p:cNvSpPr/>
          <p:nvPr/>
        </p:nvSpPr>
        <p:spPr>
          <a:xfrm>
            <a:off x="7910827" y="5334787"/>
            <a:ext cx="889233" cy="520117"/>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00</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8598323F-59BF-4DC0-BB46-0E5BCA5B8CBD}"/>
              </a:ext>
            </a:extLst>
          </p:cNvPr>
          <p:cNvCxnSpPr>
            <a:cxnSpLocks/>
          </p:cNvCxnSpPr>
          <p:nvPr/>
        </p:nvCxnSpPr>
        <p:spPr>
          <a:xfrm flipV="1">
            <a:off x="6173931" y="4007842"/>
            <a:ext cx="1740111" cy="838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CFEA3ADD-0F4E-4453-92A3-50027183BF3C}"/>
              </a:ext>
            </a:extLst>
          </p:cNvPr>
          <p:cNvCxnSpPr>
            <a:cxnSpLocks/>
          </p:cNvCxnSpPr>
          <p:nvPr/>
        </p:nvCxnSpPr>
        <p:spPr>
          <a:xfrm flipH="1">
            <a:off x="6137514" y="4246812"/>
            <a:ext cx="1797164" cy="0"/>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8598323F-59BF-4DC0-BB46-0E5BCA5B8CBD}"/>
              </a:ext>
            </a:extLst>
          </p:cNvPr>
          <p:cNvCxnSpPr>
            <a:cxnSpLocks/>
          </p:cNvCxnSpPr>
          <p:nvPr/>
        </p:nvCxnSpPr>
        <p:spPr>
          <a:xfrm flipV="1">
            <a:off x="6161364" y="5518622"/>
            <a:ext cx="1740111" cy="838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FEA3ADD-0F4E-4453-92A3-50027183BF3C}"/>
              </a:ext>
            </a:extLst>
          </p:cNvPr>
          <p:cNvCxnSpPr>
            <a:cxnSpLocks/>
          </p:cNvCxnSpPr>
          <p:nvPr/>
        </p:nvCxnSpPr>
        <p:spPr>
          <a:xfrm flipH="1">
            <a:off x="6113663" y="5738144"/>
            <a:ext cx="1797164" cy="0"/>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8598323F-59BF-4DC0-BB46-0E5BCA5B8CBD}"/>
              </a:ext>
            </a:extLst>
          </p:cNvPr>
          <p:cNvCxnSpPr>
            <a:cxnSpLocks/>
          </p:cNvCxnSpPr>
          <p:nvPr/>
        </p:nvCxnSpPr>
        <p:spPr>
          <a:xfrm>
            <a:off x="5571563" y="4409444"/>
            <a:ext cx="0" cy="925343"/>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CFEA3ADD-0F4E-4453-92A3-50027183BF3C}"/>
              </a:ext>
            </a:extLst>
          </p:cNvPr>
          <p:cNvCxnSpPr>
            <a:cxnSpLocks/>
          </p:cNvCxnSpPr>
          <p:nvPr/>
        </p:nvCxnSpPr>
        <p:spPr>
          <a:xfrm flipV="1">
            <a:off x="5781134" y="4409445"/>
            <a:ext cx="0" cy="925342"/>
          </a:xfrm>
          <a:prstGeom prst="straightConnector1">
            <a:avLst/>
          </a:prstGeom>
          <a:ln w="9525" cap="flat" cmpd="sng" algn="ctr">
            <a:solidFill>
              <a:schemeClr val="dk1"/>
            </a:solidFill>
            <a:prstDash val="solid"/>
            <a:round/>
            <a:headEnd type="none" w="lg" len="lg"/>
            <a:tailEnd type="stealth" w="med" len="med"/>
          </a:ln>
        </p:spPr>
        <p:style>
          <a:lnRef idx="0">
            <a:scrgbClr r="0" g="0" b="0"/>
          </a:lnRef>
          <a:fillRef idx="0">
            <a:scrgbClr r="0" g="0" b="0"/>
          </a:fillRef>
          <a:effectRef idx="0">
            <a:scrgbClr r="0" g="0" b="0"/>
          </a:effectRef>
          <a:fontRef idx="minor">
            <a:schemeClr val="tx1"/>
          </a:fontRef>
        </p:style>
      </p:cxnSp>
      <p:sp>
        <p:nvSpPr>
          <p:cNvPr id="42" name="矩形 41">
            <a:extLst>
              <a:ext uri="{FF2B5EF4-FFF2-40B4-BE49-F238E27FC236}">
                <a16:creationId xmlns:a16="http://schemas.microsoft.com/office/drawing/2014/main" id="{BBEBD6CB-B023-4A35-AAFF-4D954BA7855E}"/>
              </a:ext>
            </a:extLst>
          </p:cNvPr>
          <p:cNvSpPr/>
          <p:nvPr/>
        </p:nvSpPr>
        <p:spPr>
          <a:xfrm>
            <a:off x="6173931" y="3686963"/>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预测正确</a:t>
            </a:r>
          </a:p>
        </p:txBody>
      </p:sp>
      <p:sp>
        <p:nvSpPr>
          <p:cNvPr id="43" name="矩形 42">
            <a:extLst>
              <a:ext uri="{FF2B5EF4-FFF2-40B4-BE49-F238E27FC236}">
                <a16:creationId xmlns:a16="http://schemas.microsoft.com/office/drawing/2014/main" id="{FC9D26A2-F49E-438E-916A-15A60991DB60}"/>
              </a:ext>
            </a:extLst>
          </p:cNvPr>
          <p:cNvSpPr/>
          <p:nvPr/>
        </p:nvSpPr>
        <p:spPr>
          <a:xfrm>
            <a:off x="6173931" y="4212461"/>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4" name="矩形 43">
            <a:extLst>
              <a:ext uri="{FF2B5EF4-FFF2-40B4-BE49-F238E27FC236}">
                <a16:creationId xmlns:a16="http://schemas.microsoft.com/office/drawing/2014/main" id="{DED96263-3E05-4C4F-9EC8-EDB7FEC31426}"/>
              </a:ext>
            </a:extLst>
          </p:cNvPr>
          <p:cNvSpPr/>
          <p:nvPr/>
        </p:nvSpPr>
        <p:spPr>
          <a:xfrm>
            <a:off x="6173931" y="5218522"/>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预测正确</a:t>
            </a:r>
          </a:p>
        </p:txBody>
      </p:sp>
      <p:sp>
        <p:nvSpPr>
          <p:cNvPr id="45" name="矩形 44">
            <a:extLst>
              <a:ext uri="{FF2B5EF4-FFF2-40B4-BE49-F238E27FC236}">
                <a16:creationId xmlns:a16="http://schemas.microsoft.com/office/drawing/2014/main" id="{0FE776A5-38F9-49D5-8622-76395A2C3501}"/>
              </a:ext>
            </a:extLst>
          </p:cNvPr>
          <p:cNvSpPr/>
          <p:nvPr/>
        </p:nvSpPr>
        <p:spPr>
          <a:xfrm>
            <a:off x="6190546" y="5775920"/>
            <a:ext cx="1904301"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6" name="矩形 45">
            <a:extLst>
              <a:ext uri="{FF2B5EF4-FFF2-40B4-BE49-F238E27FC236}">
                <a16:creationId xmlns:a16="http://schemas.microsoft.com/office/drawing/2014/main" id="{9900D6D0-F03B-4B90-9D3D-E73FF65852A4}"/>
              </a:ext>
            </a:extLst>
          </p:cNvPr>
          <p:cNvSpPr/>
          <p:nvPr/>
        </p:nvSpPr>
        <p:spPr>
          <a:xfrm>
            <a:off x="5157114" y="4698883"/>
            <a:ext cx="399683"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
        <p:nvSpPr>
          <p:cNvPr id="48" name="矩形 47">
            <a:extLst>
              <a:ext uri="{FF2B5EF4-FFF2-40B4-BE49-F238E27FC236}">
                <a16:creationId xmlns:a16="http://schemas.microsoft.com/office/drawing/2014/main" id="{C509E587-DBD2-4FB0-96A6-98DF4AAFAEC9}"/>
              </a:ext>
            </a:extLst>
          </p:cNvPr>
          <p:cNvSpPr/>
          <p:nvPr/>
        </p:nvSpPr>
        <p:spPr>
          <a:xfrm>
            <a:off x="5790863" y="4705362"/>
            <a:ext cx="399683" cy="30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预测错误</a:t>
            </a:r>
          </a:p>
        </p:txBody>
      </p:sp>
    </p:spTree>
    <p:extLst>
      <p:ext uri="{BB962C8B-B14F-4D97-AF65-F5344CB8AC3E}">
        <p14:creationId xmlns:p14="http://schemas.microsoft.com/office/powerpoint/2010/main" val="3919938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p:txBody>
          <a:bodyPr/>
          <a:lstStyle/>
          <a:p>
            <a:r>
              <a:rPr lang="zh-CN" altLang="en-US" dirty="0"/>
              <a:t>章节小结</a:t>
            </a:r>
            <a:endParaRPr lang="en-US" altLang="zh-CN" dirty="0"/>
          </a:p>
          <a:p>
            <a:pPr lvl="2"/>
            <a:r>
              <a:rPr lang="zh-CN" altLang="en-US" dirty="0"/>
              <a:t>了解可执行目标文件的生成</a:t>
            </a:r>
            <a:endParaRPr lang="en-US" altLang="zh-CN" dirty="0"/>
          </a:p>
          <a:p>
            <a:pPr lvl="2"/>
            <a:r>
              <a:rPr lang="zh-CN" altLang="en-US" dirty="0"/>
              <a:t>理解可执行目标文件的运行</a:t>
            </a:r>
            <a:endParaRPr lang="en-US" altLang="zh-CN" dirty="0"/>
          </a:p>
          <a:p>
            <a:pPr lvl="2"/>
            <a:r>
              <a:rPr lang="zh-CN" altLang="en-US" dirty="0"/>
              <a:t>掌握流水线相关技术</a:t>
            </a:r>
            <a:endParaRPr lang="en-US" altLang="zh-CN"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章节小结</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69</a:t>
            </a:fld>
            <a:endParaRPr lang="zh-CN" altLang="en-US" dirty="0"/>
          </a:p>
        </p:txBody>
      </p:sp>
    </p:spTree>
    <p:extLst>
      <p:ext uri="{BB962C8B-B14F-4D97-AF65-F5344CB8AC3E}">
        <p14:creationId xmlns:p14="http://schemas.microsoft.com/office/powerpoint/2010/main" val="55292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汇编</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汇编</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3" name="文本框 2">
            <a:extLst>
              <a:ext uri="{FF2B5EF4-FFF2-40B4-BE49-F238E27FC236}">
                <a16:creationId xmlns:a16="http://schemas.microsoft.com/office/drawing/2014/main" id="{06E93075-099E-456E-AB51-D24E4E1EA481}"/>
              </a:ext>
            </a:extLst>
          </p:cNvPr>
          <p:cNvSpPr txBox="1"/>
          <p:nvPr/>
        </p:nvSpPr>
        <p:spPr>
          <a:xfrm>
            <a:off x="586854" y="1617260"/>
            <a:ext cx="10495128" cy="2585323"/>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zh-CN" altLang="en-US" dirty="0"/>
              <a:t>在汇编阶段，汇编器读入编译阶段生成的汇编语言程序并将其翻译成能被机器识别的二进制机器指令和二进制数据文件，这些文件被称为</a:t>
            </a:r>
            <a:r>
              <a:rPr lang="zh-CN" altLang="en-US" dirty="0">
                <a:solidFill>
                  <a:srgbClr val="FF0000"/>
                </a:solidFill>
              </a:rPr>
              <a:t>目标文件</a:t>
            </a:r>
            <a:r>
              <a:rPr lang="zh-CN" altLang="en-US" dirty="0"/>
              <a:t>。</a:t>
            </a:r>
            <a:endParaRPr lang="en-US" altLang="zh-CN" dirty="0"/>
          </a:p>
          <a:p>
            <a:endParaRPr lang="en-US" altLang="zh-CN" dirty="0"/>
          </a:p>
          <a:p>
            <a:pPr marL="285750" indent="-285750">
              <a:buFont typeface="Arial" panose="020B0604020202020204" pitchFamily="34" charset="0"/>
              <a:buChar char="•"/>
            </a:pPr>
            <a:r>
              <a:rPr lang="zh-CN" altLang="en-US" dirty="0"/>
              <a:t>每个目标文件都包含了机器指令和用于将多个目标文件合并为程序的记录（重定位）信息，所以生成的目标文件也被称为</a:t>
            </a:r>
            <a:r>
              <a:rPr lang="zh-CN" altLang="en-US" dirty="0">
                <a:solidFill>
                  <a:srgbClr val="FF0000"/>
                </a:solidFill>
              </a:rPr>
              <a:t>可重定位目标文件</a:t>
            </a:r>
            <a:r>
              <a:rPr lang="zh-CN" altLang="en-US" dirty="0"/>
              <a:t>。</a:t>
            </a:r>
            <a:endParaRPr lang="zh-CN" altLang="en-US" sz="20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sz="1800" dirty="0"/>
          </a:p>
        </p:txBody>
      </p:sp>
      <p:grpSp>
        <p:nvGrpSpPr>
          <p:cNvPr id="17" name="组合 16">
            <a:extLst>
              <a:ext uri="{FF2B5EF4-FFF2-40B4-BE49-F238E27FC236}">
                <a16:creationId xmlns:a16="http://schemas.microsoft.com/office/drawing/2014/main" id="{C1ADAA12-4C2E-4438-97FF-BBDAB40E77B9}"/>
              </a:ext>
            </a:extLst>
          </p:cNvPr>
          <p:cNvGrpSpPr/>
          <p:nvPr/>
        </p:nvGrpSpPr>
        <p:grpSpPr>
          <a:xfrm>
            <a:off x="2343730" y="5110696"/>
            <a:ext cx="6980284" cy="744208"/>
            <a:chOff x="798393" y="5433689"/>
            <a:chExt cx="6980284" cy="744208"/>
          </a:xfrm>
        </p:grpSpPr>
        <p:sp>
          <p:nvSpPr>
            <p:cNvPr id="8" name="流程图: 接点 7">
              <a:extLst>
                <a:ext uri="{FF2B5EF4-FFF2-40B4-BE49-F238E27FC236}">
                  <a16:creationId xmlns:a16="http://schemas.microsoft.com/office/drawing/2014/main" id="{685EB794-EA4E-4242-A04D-B3A89CD68FEB}"/>
                </a:ext>
              </a:extLst>
            </p:cNvPr>
            <p:cNvSpPr/>
            <p:nvPr/>
          </p:nvSpPr>
          <p:spPr>
            <a:xfrm>
              <a:off x="798393" y="5534166"/>
              <a:ext cx="1310185" cy="64373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汇编语言程序</a:t>
              </a:r>
            </a:p>
          </p:txBody>
        </p:sp>
        <p:sp>
          <p:nvSpPr>
            <p:cNvPr id="9" name="流程图: 过程 8">
              <a:extLst>
                <a:ext uri="{FF2B5EF4-FFF2-40B4-BE49-F238E27FC236}">
                  <a16:creationId xmlns:a16="http://schemas.microsoft.com/office/drawing/2014/main" id="{2EDE2537-DDFF-4569-9DB1-543C68DF3791}"/>
                </a:ext>
              </a:extLst>
            </p:cNvPr>
            <p:cNvSpPr/>
            <p:nvPr/>
          </p:nvSpPr>
          <p:spPr>
            <a:xfrm>
              <a:off x="3584814" y="5534166"/>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a:t>
              </a:r>
            </a:p>
          </p:txBody>
        </p:sp>
        <p:cxnSp>
          <p:nvCxnSpPr>
            <p:cNvPr id="11" name="直接箭头连接符 10">
              <a:extLst>
                <a:ext uri="{FF2B5EF4-FFF2-40B4-BE49-F238E27FC236}">
                  <a16:creationId xmlns:a16="http://schemas.microsoft.com/office/drawing/2014/main" id="{2B2A6F4F-F635-4FEF-A608-A8B9C5DD1087}"/>
                </a:ext>
              </a:extLst>
            </p:cNvPr>
            <p:cNvCxnSpPr>
              <a:cxnSpLocks/>
              <a:stCxn id="8" idx="6"/>
              <a:endCxn id="9" idx="1"/>
            </p:cNvCxnSpPr>
            <p:nvPr/>
          </p:nvCxnSpPr>
          <p:spPr>
            <a:xfrm>
              <a:off x="2108578" y="5856032"/>
              <a:ext cx="14762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81AAC6F-45DF-4C94-A3AA-FF40F93593BC}"/>
                </a:ext>
              </a:extLst>
            </p:cNvPr>
            <p:cNvSpPr txBox="1"/>
            <p:nvPr/>
          </p:nvSpPr>
          <p:spPr>
            <a:xfrm>
              <a:off x="2252789" y="5433689"/>
              <a:ext cx="1030407" cy="369332"/>
            </a:xfrm>
            <a:prstGeom prst="rect">
              <a:avLst/>
            </a:prstGeom>
            <a:noFill/>
          </p:spPr>
          <p:txBody>
            <a:bodyPr wrap="square" rtlCol="0">
              <a:spAutoFit/>
            </a:bodyPr>
            <a:lstStyle/>
            <a:p>
              <a:r>
                <a:rPr lang="en-US" altLang="zh-CN" dirty="0"/>
                <a:t>hello.s</a:t>
              </a:r>
              <a:endParaRPr lang="zh-CN" altLang="en-US" dirty="0"/>
            </a:p>
          </p:txBody>
        </p:sp>
        <p:cxnSp>
          <p:nvCxnSpPr>
            <p:cNvPr id="16" name="直接箭头连接符 15">
              <a:extLst>
                <a:ext uri="{FF2B5EF4-FFF2-40B4-BE49-F238E27FC236}">
                  <a16:creationId xmlns:a16="http://schemas.microsoft.com/office/drawing/2014/main" id="{656AA677-4DF8-4796-9900-C0AC09D0CE14}"/>
                </a:ext>
              </a:extLst>
            </p:cNvPr>
            <p:cNvCxnSpPr>
              <a:cxnSpLocks/>
              <a:stCxn id="9" idx="3"/>
            </p:cNvCxnSpPr>
            <p:nvPr/>
          </p:nvCxnSpPr>
          <p:spPr>
            <a:xfrm flipV="1">
              <a:off x="4942765" y="5851728"/>
              <a:ext cx="1395211" cy="4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CEFF976-EE50-4CD1-9A4B-DE0FE9759061}"/>
                </a:ext>
              </a:extLst>
            </p:cNvPr>
            <p:cNvSpPr txBox="1"/>
            <p:nvPr/>
          </p:nvSpPr>
          <p:spPr>
            <a:xfrm>
              <a:off x="4942765" y="5460815"/>
              <a:ext cx="1153235" cy="369332"/>
            </a:xfrm>
            <a:prstGeom prst="rect">
              <a:avLst/>
            </a:prstGeom>
            <a:noFill/>
          </p:spPr>
          <p:txBody>
            <a:bodyPr wrap="square" rtlCol="0">
              <a:spAutoFit/>
            </a:bodyPr>
            <a:lstStyle/>
            <a:p>
              <a:r>
                <a:rPr lang="en-US" altLang="zh-CN" dirty="0" err="1"/>
                <a:t>hello.o</a:t>
              </a:r>
              <a:endParaRPr lang="zh-CN" altLang="en-US" dirty="0"/>
            </a:p>
          </p:txBody>
        </p:sp>
        <p:sp>
          <p:nvSpPr>
            <p:cNvPr id="20" name="流程图: 终止 19">
              <a:extLst>
                <a:ext uri="{FF2B5EF4-FFF2-40B4-BE49-F238E27FC236}">
                  <a16:creationId xmlns:a16="http://schemas.microsoft.com/office/drawing/2014/main" id="{DEE43309-4C06-4A73-85F7-C221E1429E43}"/>
                </a:ext>
              </a:extLst>
            </p:cNvPr>
            <p:cNvSpPr/>
            <p:nvPr/>
          </p:nvSpPr>
          <p:spPr>
            <a:xfrm>
              <a:off x="6045411" y="5582470"/>
              <a:ext cx="1733266" cy="538516"/>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可重定位目标文件</a:t>
              </a:r>
            </a:p>
          </p:txBody>
        </p:sp>
      </p:grpSp>
      <p:sp>
        <p:nvSpPr>
          <p:cNvPr id="21" name="对话气泡: 椭圆形 20">
            <a:extLst>
              <a:ext uri="{FF2B5EF4-FFF2-40B4-BE49-F238E27FC236}">
                <a16:creationId xmlns:a16="http://schemas.microsoft.com/office/drawing/2014/main" id="{2BEE29A8-D011-4ECE-B2FA-008C0F971298}"/>
              </a:ext>
            </a:extLst>
          </p:cNvPr>
          <p:cNvSpPr/>
          <p:nvPr/>
        </p:nvSpPr>
        <p:spPr>
          <a:xfrm>
            <a:off x="8611737" y="4203510"/>
            <a:ext cx="1862920" cy="934312"/>
          </a:xfrm>
          <a:prstGeom prst="wedgeEllipse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Linux</a:t>
            </a:r>
            <a:r>
              <a:rPr lang="zh-CN" altLang="en-US" sz="1600" dirty="0">
                <a:solidFill>
                  <a:schemeClr val="tx1"/>
                </a:solidFill>
              </a:rPr>
              <a:t>中为</a:t>
            </a:r>
            <a:r>
              <a:rPr lang="en-US" altLang="zh-CN" sz="1600" dirty="0">
                <a:solidFill>
                  <a:schemeClr val="tx1"/>
                </a:solidFill>
              </a:rPr>
              <a:t>ELF</a:t>
            </a:r>
            <a:r>
              <a:rPr lang="zh-CN" altLang="en-US" sz="1600" dirty="0">
                <a:solidFill>
                  <a:schemeClr val="tx1"/>
                </a:solidFill>
              </a:rPr>
              <a:t>格式文件</a:t>
            </a:r>
          </a:p>
        </p:txBody>
      </p:sp>
    </p:spTree>
    <p:extLst>
      <p:ext uri="{BB962C8B-B14F-4D97-AF65-F5344CB8AC3E}">
        <p14:creationId xmlns:p14="http://schemas.microsoft.com/office/powerpoint/2010/main" val="38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CC5653-D7AD-4D9D-9F82-27EBFEE663C5}"/>
              </a:ext>
            </a:extLst>
          </p:cNvPr>
          <p:cNvSpPr>
            <a:spLocks noGrp="1"/>
          </p:cNvSpPr>
          <p:nvPr>
            <p:ph idx="1"/>
          </p:nvPr>
        </p:nvSpPr>
        <p:spPr/>
        <p:txBody>
          <a:bodyPr/>
          <a:lstStyle/>
          <a:p>
            <a:r>
              <a:rPr lang="zh-CN" altLang="en-US" dirty="0"/>
              <a:t>课后习题</a:t>
            </a:r>
            <a:endParaRPr lang="en-US" altLang="zh-CN" dirty="0"/>
          </a:p>
          <a:p>
            <a:pPr marL="987425" lvl="2" indent="0">
              <a:buNone/>
            </a:pPr>
            <a:r>
              <a:rPr lang="zh-CN" altLang="en-US" dirty="0"/>
              <a:t>程序执行过程中有以下指令序列：</a:t>
            </a:r>
          </a:p>
          <a:p>
            <a:pPr lvl="2"/>
            <a:r>
              <a:rPr lang="en-US" altLang="zh-CN" dirty="0" err="1"/>
              <a:t>add.w</a:t>
            </a:r>
            <a:r>
              <a:rPr lang="en-US" altLang="zh-CN" dirty="0"/>
              <a:t> $r5, $r4, $r4</a:t>
            </a:r>
          </a:p>
          <a:p>
            <a:pPr lvl="2"/>
            <a:r>
              <a:rPr lang="en-US" altLang="zh-CN" dirty="0" err="1"/>
              <a:t>sub.w</a:t>
            </a:r>
            <a:r>
              <a:rPr lang="en-US" altLang="zh-CN" dirty="0"/>
              <a:t> $r7, $r6, $r4</a:t>
            </a:r>
          </a:p>
          <a:p>
            <a:pPr lvl="2"/>
            <a:r>
              <a:rPr lang="en-US" altLang="zh-CN" dirty="0" err="1"/>
              <a:t>add.w</a:t>
            </a:r>
            <a:r>
              <a:rPr lang="en-US" altLang="zh-CN" dirty="0"/>
              <a:t> $r8, $r4, $r4</a:t>
            </a:r>
          </a:p>
          <a:p>
            <a:pPr lvl="2"/>
            <a:r>
              <a:rPr lang="en-US" altLang="zh-CN" dirty="0" err="1"/>
              <a:t>add.w</a:t>
            </a:r>
            <a:r>
              <a:rPr lang="en-US" altLang="zh-CN" dirty="0"/>
              <a:t> $r9, $r5, $r4</a:t>
            </a:r>
          </a:p>
          <a:p>
            <a:pPr lvl="2"/>
            <a:r>
              <a:rPr lang="en-US" altLang="zh-CN" dirty="0" err="1"/>
              <a:t>sub.w</a:t>
            </a:r>
            <a:r>
              <a:rPr lang="en-US" altLang="zh-CN" dirty="0"/>
              <a:t> $r11, $r10, $r9</a:t>
            </a:r>
          </a:p>
          <a:p>
            <a:pPr marL="987425" lvl="2" indent="0">
              <a:buNone/>
            </a:pPr>
            <a:r>
              <a:rPr lang="zh-CN" altLang="en-US" dirty="0"/>
              <a:t>（</a:t>
            </a:r>
            <a:r>
              <a:rPr lang="en-US" altLang="zh-CN" dirty="0"/>
              <a:t>1</a:t>
            </a:r>
            <a:r>
              <a:rPr lang="zh-CN" altLang="en-US" dirty="0"/>
              <a:t>）在五级指令流水线下，是否会产生冒险？如果产生冒险，会产生哪些类型的冒险？</a:t>
            </a:r>
            <a:endParaRPr lang="en-US" altLang="zh-CN" dirty="0"/>
          </a:p>
          <a:p>
            <a:pPr marL="987425" lvl="2" indent="0">
              <a:buNone/>
            </a:pPr>
            <a:r>
              <a:rPr lang="zh-CN" altLang="en-US" dirty="0"/>
              <a:t>（</a:t>
            </a:r>
            <a:r>
              <a:rPr lang="en-US" altLang="zh-CN" dirty="0"/>
              <a:t>2</a:t>
            </a:r>
            <a:r>
              <a:rPr lang="zh-CN" altLang="en-US" dirty="0"/>
              <a:t>）请给出指令流水线的示意图。</a:t>
            </a:r>
            <a:endParaRPr lang="en-US" altLang="zh-CN" dirty="0"/>
          </a:p>
          <a:p>
            <a:pPr marL="987425" lvl="2" indent="0">
              <a:buNone/>
            </a:pPr>
            <a:endParaRPr lang="zh-CN" altLang="en-US" dirty="0"/>
          </a:p>
        </p:txBody>
      </p:sp>
      <p:sp>
        <p:nvSpPr>
          <p:cNvPr id="3" name="标题 2">
            <a:extLst>
              <a:ext uri="{FF2B5EF4-FFF2-40B4-BE49-F238E27FC236}">
                <a16:creationId xmlns:a16="http://schemas.microsoft.com/office/drawing/2014/main" id="{8518830E-7F9D-43CC-BBA4-631708B8E81D}"/>
              </a:ext>
            </a:extLst>
          </p:cNvPr>
          <p:cNvSpPr>
            <a:spLocks noGrp="1"/>
          </p:cNvSpPr>
          <p:nvPr>
            <p:ph type="title"/>
          </p:nvPr>
        </p:nvSpPr>
        <p:spPr/>
        <p:txBody>
          <a:bodyPr/>
          <a:lstStyle/>
          <a:p>
            <a:r>
              <a:rPr lang="zh-CN" altLang="en-US" dirty="0">
                <a:solidFill>
                  <a:schemeClr val="tx1"/>
                </a:solidFill>
              </a:rPr>
              <a:t>课后习题</a:t>
            </a:r>
          </a:p>
        </p:txBody>
      </p:sp>
      <p:sp>
        <p:nvSpPr>
          <p:cNvPr id="5" name="灯片编号占位符 4">
            <a:extLst>
              <a:ext uri="{FF2B5EF4-FFF2-40B4-BE49-F238E27FC236}">
                <a16:creationId xmlns:a16="http://schemas.microsoft.com/office/drawing/2014/main" id="{9683ABEE-28E1-4755-BE8F-51C342166157}"/>
              </a:ext>
            </a:extLst>
          </p:cNvPr>
          <p:cNvSpPr>
            <a:spLocks noGrp="1"/>
          </p:cNvSpPr>
          <p:nvPr>
            <p:ph type="sldNum" sz="quarter" idx="10"/>
          </p:nvPr>
        </p:nvSpPr>
        <p:spPr/>
        <p:txBody>
          <a:bodyPr/>
          <a:lstStyle/>
          <a:p>
            <a:fld id="{4235D990-D27F-4F2C-9FEA-C8DF9BEEB4E2}" type="slidenum">
              <a:rPr lang="zh-CN" altLang="en-US" smtClean="0"/>
              <a:t>70</a:t>
            </a:fld>
            <a:endParaRPr lang="zh-CN" altLang="en-US" dirty="0"/>
          </a:p>
        </p:txBody>
      </p:sp>
    </p:spTree>
    <p:extLst>
      <p:ext uri="{BB962C8B-B14F-4D97-AF65-F5344CB8AC3E}">
        <p14:creationId xmlns:p14="http://schemas.microsoft.com/office/powerpoint/2010/main" val="183198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可重定位目标文件</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可重定位目标文件组成</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8</a:t>
            </a:fld>
            <a:endParaRPr lang="zh-CN" altLang="en-US"/>
          </a:p>
        </p:txBody>
      </p:sp>
      <p:sp>
        <p:nvSpPr>
          <p:cNvPr id="9" name="文本框 8">
            <a:extLst>
              <a:ext uri="{FF2B5EF4-FFF2-40B4-BE49-F238E27FC236}">
                <a16:creationId xmlns:a16="http://schemas.microsoft.com/office/drawing/2014/main" id="{2FCBBD71-7894-4210-A174-9235C00C5E18}"/>
              </a:ext>
            </a:extLst>
          </p:cNvPr>
          <p:cNvSpPr txBox="1"/>
          <p:nvPr/>
        </p:nvSpPr>
        <p:spPr>
          <a:xfrm>
            <a:off x="718782" y="1658645"/>
            <a:ext cx="10754436" cy="3970318"/>
          </a:xfrm>
          <a:prstGeom prst="rect">
            <a:avLst/>
          </a:prstGeom>
          <a:noFill/>
        </p:spPr>
        <p:txBody>
          <a:bodyPr wrap="square" rtlCol="0">
            <a:spAutoFit/>
          </a:bodyPr>
          <a:lstStyle/>
          <a:p>
            <a:r>
              <a:rPr lang="zh-CN" altLang="en-US" dirty="0"/>
              <a:t>       </a:t>
            </a:r>
            <a:r>
              <a:rPr lang="en-US" altLang="zh-CN" dirty="0"/>
              <a:t>Linux</a:t>
            </a:r>
            <a:r>
              <a:rPr lang="zh-CN" altLang="en-US" dirty="0"/>
              <a:t>系统中的</a:t>
            </a:r>
            <a:r>
              <a:rPr lang="zh-CN" altLang="en-US" dirty="0">
                <a:solidFill>
                  <a:srgbClr val="FF0000"/>
                </a:solidFill>
              </a:rPr>
              <a:t>目标文件格式叫做</a:t>
            </a:r>
            <a:r>
              <a:rPr lang="en-US" altLang="zh-CN" dirty="0">
                <a:solidFill>
                  <a:srgbClr val="FF0000"/>
                </a:solidFill>
              </a:rPr>
              <a:t>ELF</a:t>
            </a:r>
            <a:r>
              <a:rPr lang="en-US" altLang="zh-CN" dirty="0"/>
              <a:t>(Executable Linkable Format)</a:t>
            </a:r>
            <a:r>
              <a:rPr lang="zh-CN" altLang="en-US" dirty="0"/>
              <a:t>。在</a:t>
            </a:r>
            <a:r>
              <a:rPr lang="en-US" altLang="zh-CN" dirty="0"/>
              <a:t>ELF</a:t>
            </a:r>
            <a:r>
              <a:rPr lang="zh-CN" altLang="en-US" dirty="0"/>
              <a:t>文件内部，不同类型的数据存放在不同的节内，比如：</a:t>
            </a:r>
            <a:endParaRPr lang="en-US" altLang="zh-CN" dirty="0"/>
          </a:p>
          <a:p>
            <a:endParaRPr lang="en-US" altLang="zh-CN" dirty="0"/>
          </a:p>
          <a:p>
            <a:pPr marL="1005750" indent="-285750">
              <a:buFont typeface="Arial" panose="020B0604020202020204" pitchFamily="34" charset="0"/>
              <a:buChar char="•"/>
            </a:pPr>
            <a:r>
              <a:rPr lang="zh-CN" altLang="en-US" dirty="0"/>
              <a:t>汇编时把所有的代码</a:t>
            </a:r>
            <a:r>
              <a:rPr lang="en-US" altLang="zh-CN" dirty="0"/>
              <a:t>(</a:t>
            </a:r>
            <a:r>
              <a:rPr lang="zh-CN" altLang="en-US" dirty="0"/>
              <a:t>指令</a:t>
            </a:r>
            <a:r>
              <a:rPr lang="en-US" altLang="zh-CN" dirty="0"/>
              <a:t>)</a:t>
            </a:r>
            <a:r>
              <a:rPr lang="zh-CN" altLang="en-US" dirty="0"/>
              <a:t>放在同一个节中，并且给这个节起名为</a:t>
            </a:r>
            <a:r>
              <a:rPr lang="en-US" altLang="zh-CN" dirty="0"/>
              <a:t>.text</a:t>
            </a:r>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把所有已初始化的数据放在</a:t>
            </a:r>
            <a:r>
              <a:rPr lang="en-US" altLang="zh-CN" dirty="0"/>
              <a:t>.data</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把所有未初始化的数据放在</a:t>
            </a:r>
            <a:r>
              <a:rPr lang="en-US" altLang="zh-CN" dirty="0"/>
              <a:t>.</a:t>
            </a:r>
            <a:r>
              <a:rPr lang="en-US" altLang="zh-CN" dirty="0" err="1"/>
              <a:t>bss</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把所有只读的数据放在</a:t>
            </a:r>
            <a:r>
              <a:rPr lang="en-US" altLang="zh-CN" dirty="0"/>
              <a:t>.</a:t>
            </a:r>
            <a:r>
              <a:rPr lang="en-US" altLang="zh-CN" dirty="0" err="1"/>
              <a:t>rodata</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en-US" altLang="zh-CN" dirty="0"/>
              <a:t>ELF</a:t>
            </a:r>
            <a:r>
              <a:rPr lang="zh-CN" altLang="en-US" dirty="0"/>
              <a:t>文件最重要的一个节是</a:t>
            </a:r>
            <a:r>
              <a:rPr lang="en-US" altLang="zh-CN" dirty="0"/>
              <a:t>ELF header</a:t>
            </a:r>
            <a:r>
              <a:rPr lang="zh-CN" altLang="en-US" dirty="0"/>
              <a:t>，</a:t>
            </a:r>
            <a:r>
              <a:rPr lang="en-US" altLang="zh-CN" dirty="0"/>
              <a:t>header</a:t>
            </a:r>
            <a:r>
              <a:rPr lang="zh-CN" altLang="en-US" dirty="0"/>
              <a:t>中存放了节表，节表中保存了</a:t>
            </a:r>
            <a:r>
              <a:rPr lang="en-US" altLang="zh-CN" dirty="0"/>
              <a:t>ELF</a:t>
            </a:r>
            <a:r>
              <a:rPr lang="zh-CN" altLang="en-US" dirty="0"/>
              <a:t>文件中所有的节的基本属性，包括每个节的节名、节在</a:t>
            </a:r>
            <a:r>
              <a:rPr lang="en-US" altLang="zh-CN" dirty="0"/>
              <a:t>ELF</a:t>
            </a:r>
            <a:r>
              <a:rPr lang="zh-CN" altLang="en-US" dirty="0"/>
              <a:t>文件中的偏移、节的长度及节的读写权限等，节表决定了整个</a:t>
            </a:r>
            <a:r>
              <a:rPr lang="en-US" altLang="zh-CN" dirty="0"/>
              <a:t>ELF</a:t>
            </a:r>
            <a:r>
              <a:rPr lang="zh-CN" altLang="en-US" dirty="0"/>
              <a:t>文件的结构。</a:t>
            </a:r>
            <a:endParaRPr lang="en-US" altLang="zh-CN" dirty="0"/>
          </a:p>
        </p:txBody>
      </p:sp>
    </p:spTree>
    <p:extLst>
      <p:ext uri="{BB962C8B-B14F-4D97-AF65-F5344CB8AC3E}">
        <p14:creationId xmlns:p14="http://schemas.microsoft.com/office/powerpoint/2010/main" val="303640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fade">
                                      <p:cBhvr>
                                        <p:cTn id="19" dur="500"/>
                                        <p:tgtEl>
                                          <p:spTgt spid="9">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fade">
                                      <p:cBhvr>
                                        <p:cTn id="23" dur="500"/>
                                        <p:tgtEl>
                                          <p:spTgt spid="9">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animEffect transition="in" filter="fade">
                                      <p:cBhvr>
                                        <p:cTn id="2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可重定位</a:t>
            </a:r>
            <a:r>
              <a:rPr lang="en-US" altLang="zh-CN" dirty="0">
                <a:solidFill>
                  <a:schemeClr val="tx1"/>
                </a:solidFill>
              </a:rPr>
              <a:t>ELF</a:t>
            </a:r>
            <a:r>
              <a:rPr lang="zh-CN" altLang="en-US" dirty="0">
                <a:solidFill>
                  <a:schemeClr val="tx1"/>
                </a:solidFill>
              </a:rPr>
              <a:t>文件</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en-US" altLang="zh-CN" dirty="0"/>
              <a:t>Linux</a:t>
            </a:r>
            <a:r>
              <a:rPr lang="zh-CN" altLang="en-US" dirty="0"/>
              <a:t>中可重定位</a:t>
            </a:r>
            <a:r>
              <a:rPr lang="en-US" altLang="zh-CN" dirty="0"/>
              <a:t>ELF</a:t>
            </a:r>
            <a:r>
              <a:rPr lang="zh-CN" altLang="en-US" dirty="0"/>
              <a:t>文件结构</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9</a:t>
            </a:fld>
            <a:endParaRPr lang="zh-CN" altLang="en-US"/>
          </a:p>
        </p:txBody>
      </p:sp>
      <p:graphicFrame>
        <p:nvGraphicFramePr>
          <p:cNvPr id="8" name="表格 8">
            <a:extLst>
              <a:ext uri="{FF2B5EF4-FFF2-40B4-BE49-F238E27FC236}">
                <a16:creationId xmlns:a16="http://schemas.microsoft.com/office/drawing/2014/main" id="{CF63C6FA-73AA-4A23-A534-F2CCE40B44CA}"/>
              </a:ext>
            </a:extLst>
          </p:cNvPr>
          <p:cNvGraphicFramePr>
            <a:graphicFrameLocks noGrp="1"/>
          </p:cNvGraphicFramePr>
          <p:nvPr/>
        </p:nvGraphicFramePr>
        <p:xfrm>
          <a:off x="1769872" y="1536367"/>
          <a:ext cx="8128000" cy="5080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86341544"/>
                    </a:ext>
                  </a:extLst>
                </a:gridCol>
                <a:gridCol w="4064000">
                  <a:extLst>
                    <a:ext uri="{9D8B030D-6E8A-4147-A177-3AD203B41FA5}">
                      <a16:colId xmlns:a16="http://schemas.microsoft.com/office/drawing/2014/main" val="2076064858"/>
                    </a:ext>
                  </a:extLst>
                </a:gridCol>
              </a:tblGrid>
              <a:tr h="370840">
                <a:tc>
                  <a:txBody>
                    <a:bodyPr/>
                    <a:lstStyle/>
                    <a:p>
                      <a:pPr algn="ctr"/>
                      <a:r>
                        <a:rPr lang="zh-CN" altLang="en-US" sz="1200" dirty="0"/>
                        <a:t>节</a:t>
                      </a:r>
                    </a:p>
                  </a:txBody>
                  <a:tcPr/>
                </a:tc>
                <a:tc>
                  <a:txBody>
                    <a:bodyPr/>
                    <a:lstStyle/>
                    <a:p>
                      <a:pPr algn="ctr"/>
                      <a:r>
                        <a:rPr lang="zh-CN" altLang="en-US" sz="1200" dirty="0"/>
                        <a:t>描述</a:t>
                      </a:r>
                    </a:p>
                  </a:txBody>
                  <a:tcPr/>
                </a:tc>
                <a:extLst>
                  <a:ext uri="{0D108BD9-81ED-4DB2-BD59-A6C34878D82A}">
                    <a16:rowId xmlns:a16="http://schemas.microsoft.com/office/drawing/2014/main" val="96054758"/>
                  </a:ext>
                </a:extLst>
              </a:tr>
              <a:tr h="370840">
                <a:tc>
                  <a:txBody>
                    <a:bodyPr/>
                    <a:lstStyle/>
                    <a:p>
                      <a:pPr algn="ctr"/>
                      <a:r>
                        <a:rPr lang="en-US" altLang="zh-CN" sz="1200" dirty="0"/>
                        <a:t>ELF header</a:t>
                      </a:r>
                      <a:endParaRPr lang="zh-CN" altLang="en-US" sz="1200" dirty="0"/>
                    </a:p>
                  </a:txBody>
                  <a:tcPr/>
                </a:tc>
                <a:tc>
                  <a:txBody>
                    <a:bodyPr/>
                    <a:lstStyle/>
                    <a:p>
                      <a:pPr algn="ctr"/>
                      <a:r>
                        <a:rPr lang="en-US" altLang="zh-CN" sz="1200" dirty="0"/>
                        <a:t>ELF</a:t>
                      </a:r>
                      <a:r>
                        <a:rPr lang="zh-CN" altLang="en-US" sz="1200" dirty="0"/>
                        <a:t>头</a:t>
                      </a:r>
                      <a:r>
                        <a:rPr lang="en-US" altLang="zh-CN" sz="1200" dirty="0"/>
                        <a:t>,</a:t>
                      </a:r>
                      <a:r>
                        <a:rPr lang="zh-CN" altLang="en-US" sz="1200" dirty="0"/>
                        <a:t>保存魔数（</a:t>
                      </a:r>
                      <a:r>
                        <a:rPr lang="en-US" altLang="zh-CN" sz="1200" dirty="0"/>
                        <a:t>magic number</a:t>
                      </a:r>
                      <a:r>
                        <a:rPr lang="zh-CN" altLang="en-US" sz="1200" dirty="0"/>
                        <a:t>）、程序入口等信息</a:t>
                      </a:r>
                    </a:p>
                  </a:txBody>
                  <a:tcPr/>
                </a:tc>
                <a:extLst>
                  <a:ext uri="{0D108BD9-81ED-4DB2-BD59-A6C34878D82A}">
                    <a16:rowId xmlns:a16="http://schemas.microsoft.com/office/drawing/2014/main" val="3160985776"/>
                  </a:ext>
                </a:extLst>
              </a:tr>
              <a:tr h="370840">
                <a:tc>
                  <a:txBody>
                    <a:bodyPr/>
                    <a:lstStyle/>
                    <a:p>
                      <a:pPr algn="ctr"/>
                      <a:r>
                        <a:rPr lang="en-US" altLang="zh-CN" sz="1200" dirty="0"/>
                        <a:t>.text</a:t>
                      </a:r>
                      <a:endParaRPr lang="zh-CN" altLang="en-US" sz="1200" dirty="0"/>
                    </a:p>
                  </a:txBody>
                  <a:tcPr/>
                </a:tc>
                <a:tc>
                  <a:txBody>
                    <a:bodyPr/>
                    <a:lstStyle/>
                    <a:p>
                      <a:pPr algn="ctr"/>
                      <a:r>
                        <a:rPr lang="zh-CN" altLang="en-US" sz="1200" dirty="0"/>
                        <a:t>保存程序中的所有指令信息</a:t>
                      </a:r>
                    </a:p>
                  </a:txBody>
                  <a:tcPr/>
                </a:tc>
                <a:extLst>
                  <a:ext uri="{0D108BD9-81ED-4DB2-BD59-A6C34878D82A}">
                    <a16:rowId xmlns:a16="http://schemas.microsoft.com/office/drawing/2014/main" val="2320203038"/>
                  </a:ext>
                </a:extLst>
              </a:tr>
              <a:tr h="370840">
                <a:tc>
                  <a:txBody>
                    <a:bodyPr/>
                    <a:lstStyle/>
                    <a:p>
                      <a:pPr algn="ctr"/>
                      <a:r>
                        <a:rPr lang="en-US" altLang="zh-CN" sz="1200" dirty="0"/>
                        <a:t>.rdata</a:t>
                      </a:r>
                      <a:endParaRPr lang="zh-CN" altLang="en-US" sz="1200" dirty="0"/>
                    </a:p>
                  </a:txBody>
                  <a:tcPr/>
                </a:tc>
                <a:tc>
                  <a:txBody>
                    <a:bodyPr/>
                    <a:lstStyle/>
                    <a:p>
                      <a:pPr algn="ctr"/>
                      <a:r>
                        <a:rPr lang="zh-CN" altLang="en-US" sz="1200" dirty="0"/>
                        <a:t>也称为</a:t>
                      </a:r>
                      <a:r>
                        <a:rPr lang="en-US" altLang="zh-CN" sz="1200" dirty="0"/>
                        <a:t>.rodata</a:t>
                      </a:r>
                      <a:r>
                        <a:rPr lang="zh-CN" altLang="en-US" sz="1200" dirty="0"/>
                        <a:t>节，保存只读数据，例如字符串常量，被</a:t>
                      </a:r>
                      <a:r>
                        <a:rPr lang="en-US" altLang="zh-CN" sz="1200" dirty="0"/>
                        <a:t>const</a:t>
                      </a:r>
                      <a:r>
                        <a:rPr lang="zh-CN" altLang="en-US" sz="1200" dirty="0"/>
                        <a:t>修饰的变量</a:t>
                      </a:r>
                    </a:p>
                  </a:txBody>
                  <a:tcPr/>
                </a:tc>
                <a:extLst>
                  <a:ext uri="{0D108BD9-81ED-4DB2-BD59-A6C34878D82A}">
                    <a16:rowId xmlns:a16="http://schemas.microsoft.com/office/drawing/2014/main" val="2417579594"/>
                  </a:ext>
                </a:extLst>
              </a:tr>
              <a:tr h="370840">
                <a:tc>
                  <a:txBody>
                    <a:bodyPr/>
                    <a:lstStyle/>
                    <a:p>
                      <a:pPr algn="ctr"/>
                      <a:r>
                        <a:rPr lang="en-US" altLang="zh-CN" sz="1200" dirty="0"/>
                        <a:t>.data</a:t>
                      </a:r>
                      <a:endParaRPr lang="zh-CN" altLang="en-US" sz="1200" dirty="0"/>
                    </a:p>
                  </a:txBody>
                  <a:tcPr/>
                </a:tc>
                <a:tc>
                  <a:txBody>
                    <a:bodyPr/>
                    <a:lstStyle/>
                    <a:p>
                      <a:pPr algn="ctr"/>
                      <a:r>
                        <a:rPr lang="zh-CN" altLang="en-US" sz="1200" dirty="0"/>
                        <a:t>保存已初始化的全局变量和局部静态变量</a:t>
                      </a:r>
                      <a:r>
                        <a:rPr lang="en-US" altLang="zh-CN" sz="1200" dirty="0"/>
                        <a:t>,</a:t>
                      </a:r>
                      <a:r>
                        <a:rPr lang="zh-CN" altLang="en-US" sz="1200" dirty="0"/>
                        <a:t>它通常是可执行文件中最大的部分</a:t>
                      </a:r>
                    </a:p>
                  </a:txBody>
                  <a:tcPr/>
                </a:tc>
                <a:extLst>
                  <a:ext uri="{0D108BD9-81ED-4DB2-BD59-A6C34878D82A}">
                    <a16:rowId xmlns:a16="http://schemas.microsoft.com/office/drawing/2014/main" val="1886328637"/>
                  </a:ext>
                </a:extLst>
              </a:tr>
              <a:tr h="370840">
                <a:tc>
                  <a:txBody>
                    <a:bodyPr/>
                    <a:lstStyle/>
                    <a:p>
                      <a:pPr algn="ctr"/>
                      <a:r>
                        <a:rPr lang="en-US" altLang="zh-CN" sz="1200" dirty="0"/>
                        <a:t>.bss</a:t>
                      </a:r>
                      <a:endParaRPr lang="zh-CN" altLang="en-US" sz="1200" dirty="0"/>
                    </a:p>
                  </a:txBody>
                  <a:tcPr/>
                </a:tc>
                <a:tc>
                  <a:txBody>
                    <a:bodyPr/>
                    <a:lstStyle/>
                    <a:p>
                      <a:pPr algn="ctr"/>
                      <a:r>
                        <a:rPr lang="zh-CN" altLang="en-US" sz="1200" dirty="0"/>
                        <a:t>保存未初始化的全局变量和局部静态变量</a:t>
                      </a:r>
                    </a:p>
                  </a:txBody>
                  <a:tcPr/>
                </a:tc>
                <a:extLst>
                  <a:ext uri="{0D108BD9-81ED-4DB2-BD59-A6C34878D82A}">
                    <a16:rowId xmlns:a16="http://schemas.microsoft.com/office/drawing/2014/main" val="2450828210"/>
                  </a:ext>
                </a:extLst>
              </a:tr>
              <a:tr h="370840">
                <a:tc>
                  <a:txBody>
                    <a:bodyPr/>
                    <a:lstStyle/>
                    <a:p>
                      <a:pPr algn="ctr"/>
                      <a:r>
                        <a:rPr lang="en-US" altLang="zh-CN" sz="1200" dirty="0"/>
                        <a:t>.symtab</a:t>
                      </a:r>
                      <a:endParaRPr lang="zh-CN" altLang="en-US" sz="1200" dirty="0"/>
                    </a:p>
                  </a:txBody>
                  <a:tcPr/>
                </a:tc>
                <a:tc>
                  <a:txBody>
                    <a:bodyPr/>
                    <a:lstStyle/>
                    <a:p>
                      <a:pPr algn="ctr"/>
                      <a:r>
                        <a:rPr lang="zh-CN" altLang="en-US" sz="1200" dirty="0"/>
                        <a:t>保存定位和重新定位程序符号所需的信息定义和引用</a:t>
                      </a:r>
                    </a:p>
                  </a:txBody>
                  <a:tcPr/>
                </a:tc>
                <a:extLst>
                  <a:ext uri="{0D108BD9-81ED-4DB2-BD59-A6C34878D82A}">
                    <a16:rowId xmlns:a16="http://schemas.microsoft.com/office/drawing/2014/main" val="2914212198"/>
                  </a:ext>
                </a:extLst>
              </a:tr>
              <a:tr h="370840">
                <a:tc>
                  <a:txBody>
                    <a:bodyPr/>
                    <a:lstStyle/>
                    <a:p>
                      <a:pPr algn="ctr"/>
                      <a:r>
                        <a:rPr lang="en-US" altLang="zh-CN" sz="1200" dirty="0"/>
                        <a:t>.</a:t>
                      </a:r>
                      <a:r>
                        <a:rPr lang="en-US" altLang="zh-CN" sz="1200" dirty="0" err="1"/>
                        <a:t>rela.text</a:t>
                      </a:r>
                      <a:endParaRPr lang="zh-CN" altLang="en-US" sz="1200" dirty="0"/>
                    </a:p>
                  </a:txBody>
                  <a:tcPr/>
                </a:tc>
                <a:tc>
                  <a:txBody>
                    <a:bodyPr/>
                    <a:lstStyle/>
                    <a:p>
                      <a:pPr algn="ctr"/>
                      <a:r>
                        <a:rPr lang="zh-CN" altLang="en-US" sz="1200" dirty="0"/>
                        <a:t>存放需要被重定位的指令信息</a:t>
                      </a:r>
                    </a:p>
                  </a:txBody>
                  <a:tcPr/>
                </a:tc>
                <a:extLst>
                  <a:ext uri="{0D108BD9-81ED-4DB2-BD59-A6C34878D82A}">
                    <a16:rowId xmlns:a16="http://schemas.microsoft.com/office/drawing/2014/main" val="1398155140"/>
                  </a:ext>
                </a:extLst>
              </a:tr>
              <a:tr h="370840">
                <a:tc>
                  <a:txBody>
                    <a:bodyPr/>
                    <a:lstStyle/>
                    <a:p>
                      <a:pPr algn="ctr"/>
                      <a:r>
                        <a:rPr lang="en-US" altLang="zh-CN" sz="1200" dirty="0"/>
                        <a:t>.</a:t>
                      </a:r>
                      <a:r>
                        <a:rPr lang="en-US" altLang="zh-CN" sz="1200" dirty="0" err="1"/>
                        <a:t>rela.data</a:t>
                      </a:r>
                      <a:endParaRPr lang="zh-CN" altLang="en-US" sz="1200" dirty="0"/>
                    </a:p>
                  </a:txBody>
                  <a:tcPr/>
                </a:tc>
                <a:tc>
                  <a:txBody>
                    <a:bodyPr/>
                    <a:lstStyle/>
                    <a:p>
                      <a:pPr algn="ctr"/>
                      <a:r>
                        <a:rPr lang="zh-CN" altLang="en-US" sz="1200" dirty="0"/>
                        <a:t>存放需要被重定位的数据</a:t>
                      </a:r>
                    </a:p>
                  </a:txBody>
                  <a:tcPr/>
                </a:tc>
                <a:extLst>
                  <a:ext uri="{0D108BD9-81ED-4DB2-BD59-A6C34878D82A}">
                    <a16:rowId xmlns:a16="http://schemas.microsoft.com/office/drawing/2014/main" val="2167717692"/>
                  </a:ext>
                </a:extLst>
              </a:tr>
              <a:tr h="370840">
                <a:tc>
                  <a:txBody>
                    <a:bodyPr/>
                    <a:lstStyle/>
                    <a:p>
                      <a:pPr algn="ctr"/>
                      <a:r>
                        <a:rPr lang="en-US" altLang="zh-CN" sz="1200" dirty="0"/>
                        <a:t>.debug</a:t>
                      </a:r>
                      <a:endParaRPr lang="zh-CN" altLang="en-US" sz="1200" dirty="0"/>
                    </a:p>
                  </a:txBody>
                  <a:tcPr/>
                </a:tc>
                <a:tc>
                  <a:txBody>
                    <a:bodyPr/>
                    <a:lstStyle/>
                    <a:p>
                      <a:pPr algn="ctr"/>
                      <a:r>
                        <a:rPr lang="zh-CN" altLang="en-US" sz="1200" dirty="0"/>
                        <a:t>调试符号表，包含程序中定义的局部变量和类型、定义和引用的全局变量以及原始的源文件</a:t>
                      </a:r>
                    </a:p>
                  </a:txBody>
                  <a:tcPr/>
                </a:tc>
                <a:extLst>
                  <a:ext uri="{0D108BD9-81ED-4DB2-BD59-A6C34878D82A}">
                    <a16:rowId xmlns:a16="http://schemas.microsoft.com/office/drawing/2014/main" val="4105883110"/>
                  </a:ext>
                </a:extLst>
              </a:tr>
              <a:tr h="370840">
                <a:tc>
                  <a:txBody>
                    <a:bodyPr/>
                    <a:lstStyle/>
                    <a:p>
                      <a:pPr algn="ctr"/>
                      <a:r>
                        <a:rPr lang="en-US" altLang="zh-CN" sz="1200" dirty="0"/>
                        <a:t>.line</a:t>
                      </a:r>
                      <a:endParaRPr lang="zh-CN" altLang="en-US" sz="1200" dirty="0"/>
                    </a:p>
                  </a:txBody>
                  <a:tcPr/>
                </a:tc>
                <a:tc>
                  <a:txBody>
                    <a:bodyPr/>
                    <a:lstStyle/>
                    <a:p>
                      <a:pPr algn="ctr"/>
                      <a:r>
                        <a:rPr lang="zh-CN" altLang="en-US" sz="1200" dirty="0"/>
                        <a:t>源程序中行号和</a:t>
                      </a:r>
                      <a:r>
                        <a:rPr lang="en-US" altLang="zh-CN" sz="1200" dirty="0"/>
                        <a:t>.text</a:t>
                      </a:r>
                      <a:r>
                        <a:rPr lang="zh-CN" altLang="en-US" sz="1200" dirty="0"/>
                        <a:t>节中机器指令之间的映射</a:t>
                      </a:r>
                    </a:p>
                  </a:txBody>
                  <a:tcPr/>
                </a:tc>
                <a:extLst>
                  <a:ext uri="{0D108BD9-81ED-4DB2-BD59-A6C34878D82A}">
                    <a16:rowId xmlns:a16="http://schemas.microsoft.com/office/drawing/2014/main" val="2375608843"/>
                  </a:ext>
                </a:extLst>
              </a:tr>
              <a:tr h="370840">
                <a:tc>
                  <a:txBody>
                    <a:bodyPr/>
                    <a:lstStyle/>
                    <a:p>
                      <a:pPr algn="ctr"/>
                      <a:r>
                        <a:rPr lang="en-US" altLang="zh-CN" sz="1200" dirty="0"/>
                        <a:t>.strtab</a:t>
                      </a:r>
                      <a:endParaRPr lang="zh-CN" altLang="en-US" sz="1200" dirty="0"/>
                    </a:p>
                  </a:txBody>
                  <a:tcPr/>
                </a:tc>
                <a:tc>
                  <a:txBody>
                    <a:bodyPr/>
                    <a:lstStyle/>
                    <a:p>
                      <a:pPr algn="ctr"/>
                      <a:r>
                        <a:rPr lang="zh-CN" altLang="en-US" sz="1200" dirty="0"/>
                        <a:t>包含</a:t>
                      </a:r>
                      <a:r>
                        <a:rPr lang="en-US" altLang="zh-CN" sz="1200" dirty="0"/>
                        <a:t>.symtab</a:t>
                      </a:r>
                      <a:r>
                        <a:rPr lang="zh-CN" altLang="en-US" sz="1200" dirty="0"/>
                        <a:t>节中的符号以及节头表中的节名</a:t>
                      </a:r>
                    </a:p>
                  </a:txBody>
                  <a:tcPr/>
                </a:tc>
                <a:extLst>
                  <a:ext uri="{0D108BD9-81ED-4DB2-BD59-A6C34878D82A}">
                    <a16:rowId xmlns:a16="http://schemas.microsoft.com/office/drawing/2014/main" val="529167345"/>
                  </a:ext>
                </a:extLst>
              </a:tr>
              <a:tr h="370840">
                <a:tc>
                  <a:txBody>
                    <a:bodyPr/>
                    <a:lstStyle/>
                    <a:p>
                      <a:pPr algn="ctr"/>
                      <a:r>
                        <a:rPr lang="en-US" altLang="zh-CN" sz="1200" dirty="0"/>
                        <a:t>Section Header Table</a:t>
                      </a:r>
                      <a:endParaRPr lang="zh-CN" altLang="en-US" sz="1200" dirty="0"/>
                    </a:p>
                  </a:txBody>
                  <a:tcPr/>
                </a:tc>
                <a:tc>
                  <a:txBody>
                    <a:bodyPr/>
                    <a:lstStyle/>
                    <a:p>
                      <a:pPr algn="ctr"/>
                      <a:r>
                        <a:rPr lang="zh-CN" altLang="en-US" sz="1200" dirty="0"/>
                        <a:t>节头表包含文件中各节的说明信息</a:t>
                      </a:r>
                    </a:p>
                  </a:txBody>
                  <a:tcPr/>
                </a:tc>
                <a:extLst>
                  <a:ext uri="{0D108BD9-81ED-4DB2-BD59-A6C34878D82A}">
                    <a16:rowId xmlns:a16="http://schemas.microsoft.com/office/drawing/2014/main" val="3080080332"/>
                  </a:ext>
                </a:extLst>
              </a:tr>
            </a:tbl>
          </a:graphicData>
        </a:graphic>
      </p:graphicFrame>
      <p:sp>
        <p:nvSpPr>
          <p:cNvPr id="3" name="文本框 2">
            <a:extLst>
              <a:ext uri="{FF2B5EF4-FFF2-40B4-BE49-F238E27FC236}">
                <a16:creationId xmlns:a16="http://schemas.microsoft.com/office/drawing/2014/main" id="{937B4019-D7D3-E6FC-1F72-F033FE845A6A}"/>
              </a:ext>
            </a:extLst>
          </p:cNvPr>
          <p:cNvSpPr txBox="1"/>
          <p:nvPr/>
        </p:nvSpPr>
        <p:spPr>
          <a:xfrm>
            <a:off x="114310" y="1900813"/>
            <a:ext cx="1541253" cy="338554"/>
          </a:xfrm>
          <a:prstGeom prst="rect">
            <a:avLst/>
          </a:prstGeom>
          <a:noFill/>
        </p:spPr>
        <p:txBody>
          <a:bodyPr wrap="square" rtlCol="0">
            <a:spAutoFit/>
          </a:bodyPr>
          <a:lstStyle/>
          <a:p>
            <a:r>
              <a:rPr lang="zh-CN" altLang="en-US" sz="1600" dirty="0">
                <a:solidFill>
                  <a:srgbClr val="FF0000"/>
                </a:solidFill>
              </a:rPr>
              <a:t>最重要的部分</a:t>
            </a:r>
          </a:p>
        </p:txBody>
      </p:sp>
      <p:cxnSp>
        <p:nvCxnSpPr>
          <p:cNvPr id="7" name="直接箭头连接符 6">
            <a:extLst>
              <a:ext uri="{FF2B5EF4-FFF2-40B4-BE49-F238E27FC236}">
                <a16:creationId xmlns:a16="http://schemas.microsoft.com/office/drawing/2014/main" id="{2480FB86-1408-98E1-51DC-3A743784BC65}"/>
              </a:ext>
            </a:extLst>
          </p:cNvPr>
          <p:cNvCxnSpPr/>
          <p:nvPr/>
        </p:nvCxnSpPr>
        <p:spPr>
          <a:xfrm>
            <a:off x="1466491" y="2070090"/>
            <a:ext cx="3033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1436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17128</TotalTime>
  <Words>14149</Words>
  <Application>Microsoft Office PowerPoint</Application>
  <PresentationFormat>宽屏</PresentationFormat>
  <Paragraphs>1408</Paragraphs>
  <Slides>70</Slides>
  <Notes>60</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等线</vt:lpstr>
      <vt:lpstr>黑体</vt:lpstr>
      <vt:lpstr>宋体</vt:lpstr>
      <vt:lpstr>Arial</vt:lpstr>
      <vt:lpstr>Arial Black</vt:lpstr>
      <vt:lpstr>Cambria Math</vt:lpstr>
      <vt:lpstr>Franklin Gothic Book</vt:lpstr>
      <vt:lpstr>Times New Roman</vt:lpstr>
      <vt:lpstr>Wingdings</vt:lpstr>
      <vt:lpstr>Crop</vt:lpstr>
      <vt:lpstr>PowerPoint 演示文稿</vt:lpstr>
      <vt:lpstr>内容提要</vt:lpstr>
      <vt:lpstr>计算机语言</vt:lpstr>
      <vt:lpstr>计算机语言</vt:lpstr>
      <vt:lpstr>可执行文件的生成</vt:lpstr>
      <vt:lpstr>编译</vt:lpstr>
      <vt:lpstr>汇编</vt:lpstr>
      <vt:lpstr>可重定位目标文件</vt:lpstr>
      <vt:lpstr>可重定位ELF文件</vt:lpstr>
      <vt:lpstr>可重定位目标文件</vt:lpstr>
      <vt:lpstr>链接</vt:lpstr>
      <vt:lpstr>链接方式</vt:lpstr>
      <vt:lpstr>可执行ELF文件</vt:lpstr>
      <vt:lpstr>目标文件视图</vt:lpstr>
      <vt:lpstr>程序运行</vt:lpstr>
      <vt:lpstr>程序加载</vt:lpstr>
      <vt:lpstr>动态装入</vt:lpstr>
      <vt:lpstr>虚拟存储</vt:lpstr>
      <vt:lpstr>页映射</vt:lpstr>
      <vt:lpstr>页映射</vt:lpstr>
      <vt:lpstr>页映射</vt:lpstr>
      <vt:lpstr>程序运行</vt:lpstr>
      <vt:lpstr>Linux装载ELF简介</vt:lpstr>
      <vt:lpstr>Linux装载ELF简介</vt:lpstr>
      <vt:lpstr>Linux装载ELF简介</vt:lpstr>
      <vt:lpstr>流水线方式</vt:lpstr>
      <vt:lpstr>流水线方式</vt:lpstr>
      <vt:lpstr>流水线方式</vt:lpstr>
      <vt:lpstr>指令执行介绍</vt:lpstr>
      <vt:lpstr>指令流水线</vt:lpstr>
      <vt:lpstr>指令流水线</vt:lpstr>
      <vt:lpstr>指令流水线</vt:lpstr>
      <vt:lpstr>指令流水线</vt:lpstr>
      <vt:lpstr>指令流水线</vt:lpstr>
      <vt:lpstr>指令流水线</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流水线与异常处理</vt:lpstr>
      <vt:lpstr>流水线与异常处理</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流水线优化技术</vt:lpstr>
      <vt:lpstr>章节小结</vt:lpstr>
      <vt:lpstr>课后习题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宇涵 王</cp:lastModifiedBy>
  <cp:revision>1803</cp:revision>
  <cp:lastPrinted>2021-05-18T05:46:40Z</cp:lastPrinted>
  <dcterms:created xsi:type="dcterms:W3CDTF">2017-10-16T12:06:00Z</dcterms:created>
  <dcterms:modified xsi:type="dcterms:W3CDTF">2023-11-22T02:26:42Z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